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8"/>
  </p:notesMasterIdLst>
  <p:sldIdLst>
    <p:sldId id="256" r:id="rId2"/>
    <p:sldId id="375" r:id="rId3"/>
    <p:sldId id="392" r:id="rId4"/>
    <p:sldId id="474" r:id="rId5"/>
    <p:sldId id="473" r:id="rId6"/>
    <p:sldId id="384" r:id="rId7"/>
    <p:sldId id="381" r:id="rId8"/>
    <p:sldId id="429" r:id="rId9"/>
    <p:sldId id="430" r:id="rId10"/>
    <p:sldId id="431" r:id="rId11"/>
    <p:sldId id="432" r:id="rId12"/>
    <p:sldId id="433" r:id="rId13"/>
    <p:sldId id="434" r:id="rId14"/>
    <p:sldId id="435" r:id="rId15"/>
    <p:sldId id="436" r:id="rId16"/>
    <p:sldId id="437" r:id="rId17"/>
    <p:sldId id="438" r:id="rId18"/>
    <p:sldId id="446" r:id="rId19"/>
    <p:sldId id="390" r:id="rId20"/>
    <p:sldId id="385" r:id="rId21"/>
    <p:sldId id="386" r:id="rId22"/>
    <p:sldId id="391" r:id="rId23"/>
    <p:sldId id="424" r:id="rId24"/>
    <p:sldId id="426" r:id="rId25"/>
    <p:sldId id="427" r:id="rId26"/>
    <p:sldId id="428" r:id="rId27"/>
    <p:sldId id="425" r:id="rId28"/>
    <p:sldId id="382" r:id="rId29"/>
    <p:sldId id="439" r:id="rId30"/>
    <p:sldId id="440" r:id="rId31"/>
    <p:sldId id="441" r:id="rId32"/>
    <p:sldId id="442" r:id="rId33"/>
    <p:sldId id="443" r:id="rId34"/>
    <p:sldId id="444" r:id="rId35"/>
    <p:sldId id="387" r:id="rId36"/>
    <p:sldId id="462" r:id="rId37"/>
    <p:sldId id="388" r:id="rId38"/>
    <p:sldId id="389" r:id="rId39"/>
    <p:sldId id="447" r:id="rId40"/>
    <p:sldId id="448" r:id="rId41"/>
    <p:sldId id="449" r:id="rId42"/>
    <p:sldId id="450" r:id="rId43"/>
    <p:sldId id="376" r:id="rId44"/>
    <p:sldId id="393" r:id="rId45"/>
    <p:sldId id="451" r:id="rId46"/>
    <p:sldId id="394" r:id="rId47"/>
    <p:sldId id="452" r:id="rId48"/>
    <p:sldId id="453" r:id="rId49"/>
    <p:sldId id="454" r:id="rId50"/>
    <p:sldId id="445" r:id="rId51"/>
    <p:sldId id="467" r:id="rId52"/>
    <p:sldId id="396" r:id="rId53"/>
    <p:sldId id="397" r:id="rId54"/>
    <p:sldId id="398" r:id="rId55"/>
    <p:sldId id="399" r:id="rId56"/>
    <p:sldId id="400" r:id="rId57"/>
    <p:sldId id="401" r:id="rId58"/>
    <p:sldId id="402" r:id="rId59"/>
    <p:sldId id="404" r:id="rId60"/>
    <p:sldId id="407" r:id="rId61"/>
    <p:sldId id="455" r:id="rId62"/>
    <p:sldId id="408" r:id="rId63"/>
    <p:sldId id="456" r:id="rId64"/>
    <p:sldId id="409" r:id="rId65"/>
    <p:sldId id="468" r:id="rId66"/>
    <p:sldId id="465" r:id="rId67"/>
    <p:sldId id="466" r:id="rId68"/>
    <p:sldId id="463" r:id="rId69"/>
    <p:sldId id="464" r:id="rId70"/>
    <p:sldId id="457" r:id="rId71"/>
    <p:sldId id="410" r:id="rId72"/>
    <p:sldId id="458" r:id="rId73"/>
    <p:sldId id="459" r:id="rId74"/>
    <p:sldId id="411" r:id="rId75"/>
    <p:sldId id="460" r:id="rId76"/>
    <p:sldId id="413" r:id="rId77"/>
    <p:sldId id="414" r:id="rId78"/>
    <p:sldId id="415" r:id="rId79"/>
    <p:sldId id="416" r:id="rId80"/>
    <p:sldId id="417" r:id="rId81"/>
    <p:sldId id="418" r:id="rId82"/>
    <p:sldId id="419" r:id="rId83"/>
    <p:sldId id="469" r:id="rId84"/>
    <p:sldId id="470" r:id="rId85"/>
    <p:sldId id="471" r:id="rId86"/>
    <p:sldId id="472" r:id="rId87"/>
    <p:sldId id="412" r:id="rId88"/>
    <p:sldId id="420" r:id="rId89"/>
    <p:sldId id="421" r:id="rId90"/>
    <p:sldId id="422" r:id="rId91"/>
    <p:sldId id="423" r:id="rId92"/>
    <p:sldId id="461" r:id="rId93"/>
    <p:sldId id="380" r:id="rId94"/>
    <p:sldId id="383" r:id="rId95"/>
    <p:sldId id="284" r:id="rId96"/>
    <p:sldId id="285" r:id="rId9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53"/>
    <p:restoredTop sz="94681"/>
  </p:normalViewPr>
  <p:slideViewPr>
    <p:cSldViewPr snapToGrid="0">
      <p:cViewPr varScale="1">
        <p:scale>
          <a:sx n="90" d="100"/>
          <a:sy n="90" d="100"/>
        </p:scale>
        <p:origin x="232" y="8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2018/11/4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13</a:t>
            </a:fld>
            <a:endParaRPr lang="zh-CN" altLang="en-US"/>
          </a:p>
        </p:txBody>
      </p:sp>
    </p:spTree>
    <p:extLst>
      <p:ext uri="{BB962C8B-B14F-4D97-AF65-F5344CB8AC3E}">
        <p14:creationId xmlns:p14="http://schemas.microsoft.com/office/powerpoint/2010/main" val="40601230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83</a:t>
            </a:fld>
            <a:endParaRPr lang="zh-CN" altLang="en-US"/>
          </a:p>
        </p:txBody>
      </p:sp>
    </p:spTree>
    <p:extLst>
      <p:ext uri="{BB962C8B-B14F-4D97-AF65-F5344CB8AC3E}">
        <p14:creationId xmlns:p14="http://schemas.microsoft.com/office/powerpoint/2010/main" val="1104807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84</a:t>
            </a:fld>
            <a:endParaRPr lang="zh-CN" altLang="en-US"/>
          </a:p>
        </p:txBody>
      </p:sp>
    </p:spTree>
    <p:extLst>
      <p:ext uri="{BB962C8B-B14F-4D97-AF65-F5344CB8AC3E}">
        <p14:creationId xmlns:p14="http://schemas.microsoft.com/office/powerpoint/2010/main" val="21897563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85</a:t>
            </a:fld>
            <a:endParaRPr lang="zh-CN" altLang="en-US"/>
          </a:p>
        </p:txBody>
      </p:sp>
    </p:spTree>
    <p:extLst>
      <p:ext uri="{BB962C8B-B14F-4D97-AF65-F5344CB8AC3E}">
        <p14:creationId xmlns:p14="http://schemas.microsoft.com/office/powerpoint/2010/main" val="84643506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86</a:t>
            </a:fld>
            <a:endParaRPr lang="zh-CN" altLang="en-US"/>
          </a:p>
        </p:txBody>
      </p:sp>
    </p:spTree>
    <p:extLst>
      <p:ext uri="{BB962C8B-B14F-4D97-AF65-F5344CB8AC3E}">
        <p14:creationId xmlns:p14="http://schemas.microsoft.com/office/powerpoint/2010/main" val="595503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14</a:t>
            </a:fld>
            <a:endParaRPr lang="zh-CN" altLang="en-US"/>
          </a:p>
        </p:txBody>
      </p:sp>
    </p:spTree>
    <p:extLst>
      <p:ext uri="{BB962C8B-B14F-4D97-AF65-F5344CB8AC3E}">
        <p14:creationId xmlns:p14="http://schemas.microsoft.com/office/powerpoint/2010/main" val="650360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15</a:t>
            </a:fld>
            <a:endParaRPr lang="zh-CN" altLang="en-US"/>
          </a:p>
        </p:txBody>
      </p:sp>
    </p:spTree>
    <p:extLst>
      <p:ext uri="{BB962C8B-B14F-4D97-AF65-F5344CB8AC3E}">
        <p14:creationId xmlns:p14="http://schemas.microsoft.com/office/powerpoint/2010/main" val="345816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16</a:t>
            </a:fld>
            <a:endParaRPr lang="zh-CN" altLang="en-US"/>
          </a:p>
        </p:txBody>
      </p:sp>
    </p:spTree>
    <p:extLst>
      <p:ext uri="{BB962C8B-B14F-4D97-AF65-F5344CB8AC3E}">
        <p14:creationId xmlns:p14="http://schemas.microsoft.com/office/powerpoint/2010/main" val="3965099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17</a:t>
            </a:fld>
            <a:endParaRPr lang="zh-CN" altLang="en-US"/>
          </a:p>
        </p:txBody>
      </p:sp>
    </p:spTree>
    <p:extLst>
      <p:ext uri="{BB962C8B-B14F-4D97-AF65-F5344CB8AC3E}">
        <p14:creationId xmlns:p14="http://schemas.microsoft.com/office/powerpoint/2010/main" val="358690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18</a:t>
            </a:fld>
            <a:endParaRPr lang="zh-CN" altLang="en-US"/>
          </a:p>
        </p:txBody>
      </p:sp>
    </p:spTree>
    <p:extLst>
      <p:ext uri="{BB962C8B-B14F-4D97-AF65-F5344CB8AC3E}">
        <p14:creationId xmlns:p14="http://schemas.microsoft.com/office/powerpoint/2010/main" val="2526445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20</a:t>
            </a:fld>
            <a:endParaRPr lang="zh-CN" altLang="en-US"/>
          </a:p>
        </p:txBody>
      </p:sp>
    </p:spTree>
    <p:extLst>
      <p:ext uri="{BB962C8B-B14F-4D97-AF65-F5344CB8AC3E}">
        <p14:creationId xmlns:p14="http://schemas.microsoft.com/office/powerpoint/2010/main" val="1527315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21</a:t>
            </a:fld>
            <a:endParaRPr lang="zh-CN" altLang="en-US"/>
          </a:p>
        </p:txBody>
      </p:sp>
    </p:spTree>
    <p:extLst>
      <p:ext uri="{BB962C8B-B14F-4D97-AF65-F5344CB8AC3E}">
        <p14:creationId xmlns:p14="http://schemas.microsoft.com/office/powerpoint/2010/main" val="71848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73</a:t>
            </a:fld>
            <a:endParaRPr lang="zh-CN" altLang="en-US"/>
          </a:p>
        </p:txBody>
      </p:sp>
    </p:spTree>
    <p:extLst>
      <p:ext uri="{BB962C8B-B14F-4D97-AF65-F5344CB8AC3E}">
        <p14:creationId xmlns:p14="http://schemas.microsoft.com/office/powerpoint/2010/main" val="1233339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2018/11/4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2018/11/4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2018/11/4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2018/11/4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2018/11/4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2018/11/4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3.tiff"/></Relationships>
</file>

<file path=ppt/slides/_rels/slide2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3.png"/></Relationships>
</file>

<file path=ppt/slides/_rels/slide4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4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39.jpeg"/></Relationships>
</file>

<file path=ppt/slides/_rels/slide6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45.png"/></Relationships>
</file>

<file path=ppt/slides/_rels/slide7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47.png"/></Relationships>
</file>

<file path=ppt/slides/_rels/slide7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55.tiff"/></Relationships>
</file>

<file path=ppt/slides/_rels/slide8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6" Type="http://schemas.openxmlformats.org/officeDocument/2006/relationships/image" Target="../media/image3.tiff"/><Relationship Id="rId5" Type="http://schemas.openxmlformats.org/officeDocument/2006/relationships/image" Target="../media/image64.png"/><Relationship Id="rId4" Type="http://schemas.openxmlformats.org/officeDocument/2006/relationships/image" Target="../media/image63.png"/></Relationships>
</file>

<file path=ppt/slides/_rels/slide9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95.xml.rels><?xml version="1.0" encoding="UTF-8" standalone="yes"?>
<Relationships xmlns="http://schemas.openxmlformats.org/package/2006/relationships"><Relationship Id="rId2" Type="http://schemas.openxmlformats.org/officeDocument/2006/relationships/image" Target="../media/image67.jpg"/><Relationship Id="rId1" Type="http://schemas.openxmlformats.org/officeDocument/2006/relationships/slideLayout" Target="../slideLayouts/slideLayout12.xml"/></Relationships>
</file>

<file path=ppt/slides/_rels/slide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628904" y="5999559"/>
            <a:ext cx="6088425"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en.wikipedia.org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Thread</a:t>
            </a:r>
            <a:r>
              <a:rPr lang="id-ID" b="1" i="1" dirty="0">
                <a:solidFill>
                  <a:srgbClr val="06080A"/>
                </a:solidFill>
                <a:latin typeface="仿宋" panose="02010609060101010101" pitchFamily="49" charset="-122"/>
                <a:ea typeface="仿宋" panose="02010609060101010101" pitchFamily="49" charset="-122"/>
                <a:cs typeface="+mn-ea"/>
                <a:sym typeface="+mn-lt"/>
              </a:rPr>
              <a:t>_(</a:t>
            </a:r>
            <a:r>
              <a:rPr lang="id-ID" b="1" i="1" dirty="0" err="1">
                <a:solidFill>
                  <a:srgbClr val="06080A"/>
                </a:solidFill>
                <a:latin typeface="仿宋" panose="02010609060101010101" pitchFamily="49" charset="-122"/>
                <a:ea typeface="仿宋" panose="02010609060101010101" pitchFamily="49" charset="-122"/>
                <a:cs typeface="+mn-ea"/>
                <a:sym typeface="+mn-lt"/>
              </a:rPr>
              <a:t>computing</a:t>
            </a:r>
            <a:r>
              <a:rPr lang="id-ID" b="1" i="1" dirty="0">
                <a:solidFill>
                  <a:srgbClr val="06080A"/>
                </a:solidFill>
                <a:latin typeface="仿宋" panose="02010609060101010101" pitchFamily="49" charset="-122"/>
                <a:ea typeface="仿宋" panose="02010609060101010101" pitchFamily="49" charset="-122"/>
                <a:cs typeface="+mn-ea"/>
                <a:sym typeface="+mn-lt"/>
              </a:rPr>
              <a:t>)</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6209563-2F32-024C-A1C6-A1FC32CE92B9}"/>
              </a:ext>
            </a:extLst>
          </p:cNvPr>
          <p:cNvPicPr>
            <a:picLocks noChangeAspect="1"/>
          </p:cNvPicPr>
          <p:nvPr/>
        </p:nvPicPr>
        <p:blipFill>
          <a:blip r:embed="rId3"/>
          <a:stretch>
            <a:fillRect/>
          </a:stretch>
        </p:blipFill>
        <p:spPr>
          <a:xfrm>
            <a:off x="3120077" y="878774"/>
            <a:ext cx="5358905" cy="4011523"/>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）不可变</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不可变的对象一定是线程安全的，并且永远也不需要额外的同步。因为一个不可变的对象只要构建正确，其外部可见状态永远也不会改变，永远也不会看到它处于不一致的状态。</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类库中大多数基本数值类如</a:t>
            </a:r>
            <a:r>
              <a:rPr lang="en-US" altLang="zh-Hans" sz="2800" b="1" dirty="0">
                <a:latin typeface="FangSong" panose="02010609060101010101" pitchFamily="49" charset="-122"/>
                <a:ea typeface="FangSong" panose="02010609060101010101" pitchFamily="49" charset="-122"/>
              </a:rPr>
              <a:t>Integer</a:t>
            </a:r>
            <a:r>
              <a:rPr lang="zh-Hans" altLang="en-US"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String</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BigInteger</a:t>
            </a:r>
            <a:r>
              <a:rPr lang="zh-CN" altLang="en-US" sz="2800" b="1" dirty="0">
                <a:latin typeface="FangSong" panose="02010609060101010101" pitchFamily="49" charset="-122"/>
                <a:ea typeface="FangSong" panose="02010609060101010101" pitchFamily="49" charset="-122"/>
              </a:rPr>
              <a:t>都是不可变的。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7978762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）绝对线程安全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由类的规格说明所规定的约束在对象被多个线程访问时仍然有效，不管运行时环境如何排列，线程都不需要任何额外的同步。这种线程安全性保证是很严格的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许多类，如</a:t>
            </a:r>
            <a:r>
              <a:rPr lang="en-US" altLang="zh-Hans" sz="2800" b="1" dirty="0" err="1">
                <a:latin typeface="FangSong" panose="02010609060101010101" pitchFamily="49" charset="-122"/>
                <a:ea typeface="FangSong" panose="02010609060101010101" pitchFamily="49" charset="-122"/>
              </a:rPr>
              <a:t>Hashtable</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都不能满足这种严格的定义。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5368320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）有条件的线程安全（相对线程安全）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有条件的线程安全类对于单独的操作可以是线程安全的，但是某些操作序列可能需要外部同步。</a:t>
            </a:r>
            <a:r>
              <a:rPr lang="zh-CN" altLang="en-US" sz="2800" b="1" dirty="0">
                <a:latin typeface="FangSong" panose="02010609060101010101" pitchFamily="49" charset="-122"/>
                <a:ea typeface="FangSong" panose="02010609060101010101" pitchFamily="49" charset="-122"/>
              </a:rPr>
              <a:t>条件线程安全的最常见的例子是遍历由 </a:t>
            </a:r>
            <a:r>
              <a:rPr lang="en-US" altLang="zh-Hans" sz="2800" b="1" dirty="0" err="1">
                <a:latin typeface="FangSong" panose="02010609060101010101" pitchFamily="49" charset="-122"/>
                <a:ea typeface="FangSong" panose="02010609060101010101" pitchFamily="49" charset="-122"/>
              </a:rPr>
              <a:t>Hashtable</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或者返回的迭代器</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由这些类返回的 </a:t>
            </a:r>
            <a:r>
              <a:rPr lang="en-US" altLang="zh-Hans" sz="2800" b="1" dirty="0">
                <a:latin typeface="FangSong" panose="02010609060101010101" pitchFamily="49" charset="-122"/>
                <a:ea typeface="FangSong" panose="02010609060101010101" pitchFamily="49" charset="-122"/>
              </a:rPr>
              <a:t>fail-fast </a:t>
            </a:r>
            <a:r>
              <a:rPr lang="zh-CN" altLang="en-US" sz="2800" b="1" dirty="0">
                <a:latin typeface="FangSong" panose="02010609060101010101" pitchFamily="49" charset="-122"/>
                <a:ea typeface="FangSong" panose="02010609060101010101" pitchFamily="49" charset="-122"/>
              </a:rPr>
              <a:t>迭代器假定在迭代器进行遍历的时候底层集合不会有变化。为了保证其他线程不会在遍历的时候改变集合，进行迭代的线程应该确保它是独占性地访问集合以实现遍历的完整性。通常，独占性的访问是由对锁的同步保证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并且类的文档应该说明是哪个锁</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通常是对象的内部监视器</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intrinsic monitor))</a:t>
            </a:r>
            <a:r>
              <a:rPr lang="zh-Hans" altLang="en-US" sz="2800" b="1" dirty="0">
                <a:latin typeface="FangSong" panose="02010609060101010101" pitchFamily="49" charset="-122"/>
                <a:ea typeface="FangSong" panose="02010609060101010101" pitchFamily="49" charset="-122"/>
              </a:rPr>
              <a:t>。</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如果对一个有条件线程安全类进行记录，那么您应该不仅要记录它是有条件线程安全的，而且还要记录必须防止哪些操作序列的并发访问。用户可以合理地假设其他操作序列不需要任何额外的同步。</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9252374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4</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）线程兼容</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线程兼容类不是线程安全的，但是可以通过正确使用同步而在并发环境中安全地使用</a:t>
            </a:r>
            <a:r>
              <a:rPr lang="zh-CN" altLang="en-US" sz="2800" b="1" dirty="0">
                <a:latin typeface="FangSong" panose="02010609060101010101" pitchFamily="49" charset="-122"/>
                <a:ea typeface="FangSong" panose="02010609060101010101" pitchFamily="49" charset="-122"/>
              </a:rPr>
              <a:t>。这可能意味着用一个</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块包围每一个方法调用，或者创建一个包装器对象，其中每一个方法都是同步的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就像 </a:t>
            </a:r>
            <a:r>
              <a:rPr lang="en-US" altLang="zh-Hans" sz="2800" b="1" dirty="0" err="1">
                <a:latin typeface="FangSong" panose="02010609060101010101" pitchFamily="49" charset="-122"/>
                <a:ea typeface="FangSong" panose="02010609060101010101" pitchFamily="49" charset="-122"/>
              </a:rPr>
              <a:t>Collections.synchronizedList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一样</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。也可能意味着用</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某些操作序列。为了最大程度地利用线程兼容类，如果所有调用都使用同一个块，那么就不应该要求调用者对该块同步。这样做会使线程兼容的对象作为变量实例包含在其他线程安全的对象中，从而可以利用其所有者对象的同步。</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许多常见的类是线程兼容的，如集合类 </a:t>
            </a:r>
            <a:r>
              <a:rPr lang="en-US" altLang="zh-Hans" sz="2800" b="1" dirty="0" err="1">
                <a:latin typeface="FangSong" panose="02010609060101010101" pitchFamily="49" charset="-122"/>
                <a:ea typeface="FangSong" panose="02010609060101010101" pitchFamily="49" charset="-122"/>
              </a:rPr>
              <a:t>ArrayList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HashMap</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java.text.SimpleDateFormat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JDBC </a:t>
            </a:r>
            <a:r>
              <a:rPr lang="zh-CN" altLang="en-US" sz="2800" b="1" dirty="0">
                <a:latin typeface="FangSong" panose="02010609060101010101" pitchFamily="49" charset="-122"/>
                <a:ea typeface="FangSong" panose="02010609060101010101" pitchFamily="49" charset="-122"/>
              </a:rPr>
              <a:t>类 </a:t>
            </a:r>
            <a:r>
              <a:rPr lang="en-US" altLang="zh-Hans" sz="2800" b="1" dirty="0">
                <a:latin typeface="FangSong" panose="02010609060101010101" pitchFamily="49" charset="-122"/>
                <a:ea typeface="FangSong" panose="02010609060101010101" pitchFamily="49" charset="-122"/>
              </a:rPr>
              <a:t>Connection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ResultSet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76335249"/>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5</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）线程对立</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线程对立是那些不管是否采用了同步措施，都不能在多线程环境中并发使用的代码。</a:t>
            </a:r>
            <a:r>
              <a:rPr lang="zh-CN" altLang="en-US" sz="2800" b="1" dirty="0">
                <a:latin typeface="FangSong" panose="02010609060101010101" pitchFamily="49" charset="-122"/>
                <a:ea typeface="FangSong" panose="02010609060101010101" pitchFamily="49" charset="-122"/>
              </a:rPr>
              <a:t>线程对立很少见，而且通常都是有害的，应当尽量避免。</a:t>
            </a:r>
          </a:p>
          <a:p>
            <a:r>
              <a:rPr lang="zh-CN" altLang="en-US" sz="2800" b="1" dirty="0">
                <a:latin typeface="FangSong" panose="02010609060101010101" pitchFamily="49" charset="-122"/>
                <a:ea typeface="FangSong" panose="02010609060101010101" pitchFamily="49" charset="-122"/>
              </a:rPr>
              <a:t>       一个线程对立的例子是</a:t>
            </a:r>
            <a:r>
              <a:rPr lang="en-US" altLang="zh-Hans" sz="2800" b="1" dirty="0">
                <a:latin typeface="FangSong" panose="02010609060101010101" pitchFamily="49" charset="-122"/>
                <a:ea typeface="FangSong" panose="02010609060101010101" pitchFamily="49" charset="-122"/>
              </a:rPr>
              <a:t>Thread</a:t>
            </a:r>
            <a:r>
              <a:rPr lang="zh-CN" altLang="en-US" sz="2800" b="1" dirty="0">
                <a:latin typeface="FangSong" panose="02010609060101010101" pitchFamily="49" charset="-122"/>
                <a:ea typeface="FangSong" panose="02010609060101010101" pitchFamily="49" charset="-122"/>
              </a:rPr>
              <a:t>类的</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方法，如果有两个线程同时持有一个线程对象，一个尝试去中断线程，另一个尝试去恢复线程，如果并发进行的话，无论调用时是否进行了同步，目标线程都是存在死锁风险的，如果</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中断的线程就是即将要执行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的那个线程，那就肯定要产生死锁了。也正是由于这个原因，</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方法已经被</a:t>
            </a:r>
            <a:r>
              <a:rPr lang="en-US" altLang="zh-Hans" sz="2800" b="1" dirty="0">
                <a:latin typeface="FangSong" panose="02010609060101010101" pitchFamily="49" charset="-122"/>
                <a:ea typeface="FangSong" panose="02010609060101010101" pitchFamily="49" charset="-122"/>
              </a:rPr>
              <a:t>JDK</a:t>
            </a:r>
            <a:r>
              <a:rPr lang="zh-CN" altLang="en-US" sz="2800" b="1" dirty="0">
                <a:latin typeface="FangSong" panose="02010609060101010101" pitchFamily="49" charset="-122"/>
                <a:ea typeface="FangSong" panose="02010609060101010101" pitchFamily="49" charset="-122"/>
              </a:rPr>
              <a:t>声明废弃了。常见的线程对立的操作还有</a:t>
            </a:r>
            <a:r>
              <a:rPr lang="en-US" altLang="zh-Hans" sz="2800" b="1" dirty="0" err="1">
                <a:latin typeface="FangSong" panose="02010609060101010101" pitchFamily="49" charset="-122"/>
                <a:ea typeface="FangSong" panose="02010609060101010101" pitchFamily="49" charset="-122"/>
              </a:rPr>
              <a:t>System.setIn</a:t>
            </a:r>
            <a:r>
              <a:rPr lang="en-US" altLang="zh-Han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System.setOut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System.runFinalizersOnExit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61449205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839756"/>
            <a:ext cx="1154875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r>
              <a:rPr lang="zh-CN" altLang="en-US" sz="2800" b="1" dirty="0">
                <a:latin typeface="FangSong" panose="02010609060101010101" pitchFamily="49" charset="-122"/>
                <a:ea typeface="FangSong" panose="02010609060101010101" pitchFamily="49" charset="-122"/>
              </a:rPr>
              <a:t>受各线程上代码执行的顺序和时机的影响，程序的运行结果产生（预料之外）的变化。 </a:t>
            </a: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如果存在竞态条件</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race condition)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多次运行程序对于同一个输入将会有不同的结果，但结果并非完全不可预测，它将由输入数据和各线程的执行顺序共同决定。 </a:t>
            </a:r>
          </a:p>
          <a:p>
            <a:r>
              <a:rPr lang="zh-CN" altLang="en-US" sz="2800" b="1" dirty="0">
                <a:solidFill>
                  <a:srgbClr val="FF0000"/>
                </a:solidFill>
                <a:latin typeface="FangSong" panose="02010609060101010101" pitchFamily="49" charset="-122"/>
                <a:ea typeface="FangSong" panose="02010609060101010101" pitchFamily="49" charset="-122"/>
              </a:rPr>
              <a:t>如何预防：</a:t>
            </a:r>
            <a:r>
              <a:rPr lang="zh-CN" altLang="en-US" sz="2800" b="1" dirty="0">
                <a:latin typeface="FangSong" panose="02010609060101010101" pitchFamily="49" charset="-122"/>
                <a:ea typeface="FangSong" panose="02010609060101010101" pitchFamily="49" charset="-122"/>
              </a:rPr>
              <a:t>竞态条件产生的原因很多是对于同一个资源的一系列连续操作并不是原子性的，也就是说有可能在执行的中途被其他线程抢占，同时这个“其他线程”刚好也要访问这个资源。解决方法通常是：将这一系列操作作为一个</a:t>
            </a:r>
            <a:r>
              <a:rPr lang="en-US" altLang="zh-Hans" sz="2800" b="1" dirty="0">
                <a:latin typeface="FangSong" panose="02010609060101010101" pitchFamily="49" charset="-122"/>
                <a:ea typeface="FangSong" panose="02010609060101010101" pitchFamily="49" charset="-122"/>
              </a:rPr>
              <a:t>critical section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临界区）。</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7907127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162863"/>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endParaRPr lang="en-US" altLang="zh-CN" sz="2800" b="1" dirty="0">
              <a:solidFill>
                <a:srgbClr val="FF0000"/>
              </a:solidFill>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①多个线程对于同一个变量、</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②同时地、</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③进行读</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写操作的现象并且</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④至少有一个线程进行写操作。（也就是说，如果所有线程都是只进行读操作，那么将不构成数据争用） </a:t>
            </a:r>
            <a:endParaRPr lang="en-US" altLang="zh-CN" sz="2800" b="1" dirty="0">
              <a:latin typeface="FangSong" panose="02010609060101010101" pitchFamily="49" charset="-122"/>
              <a:ea typeface="FangSong" panose="02010609060101010101" pitchFamily="49" charset="-122"/>
            </a:endParaRPr>
          </a:p>
          <a:p>
            <a:endParaRPr lang="zh-CN" altLang="en-US" sz="2800" b="1" dirty="0">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如果发生了数据争用，读取该变量时得到的值将变得不可知，使得该多线程程序的运行结果将完全不可预测，可能直接崩溃。 </a:t>
            </a:r>
          </a:p>
          <a:p>
            <a:r>
              <a:rPr lang="zh-CN" altLang="en-US" sz="2800" b="1" dirty="0">
                <a:solidFill>
                  <a:srgbClr val="FF0000"/>
                </a:solidFill>
                <a:latin typeface="FangSong" panose="02010609060101010101" pitchFamily="49" charset="-122"/>
                <a:ea typeface="FangSong" panose="02010609060101010101" pitchFamily="49" charset="-122"/>
              </a:rPr>
              <a:t>如何防止：</a:t>
            </a:r>
            <a:r>
              <a:rPr lang="zh-CN" altLang="en-US" sz="2800" b="1" dirty="0">
                <a:latin typeface="FangSong" panose="02010609060101010101" pitchFamily="49" charset="-122"/>
                <a:ea typeface="FangSong" panose="02010609060101010101" pitchFamily="49" charset="-122"/>
              </a:rPr>
              <a:t>对于有可能被多个线程同时访问的变量使用排他访问控制，具体方法包括使用</a:t>
            </a:r>
            <a:r>
              <a:rPr lang="en-US" altLang="zh-CN" sz="2800" b="1" dirty="0" err="1">
                <a:latin typeface="FangSong" panose="02010609060101010101" pitchFamily="49" charset="-122"/>
                <a:ea typeface="FangSong" panose="02010609060101010101" pitchFamily="49" charset="-122"/>
              </a:rPr>
              <a:t>mutex</a:t>
            </a:r>
            <a:r>
              <a:rPr lang="zh-CN" altLang="en-US" sz="2800" b="1" dirty="0">
                <a:latin typeface="FangSong" panose="02010609060101010101" pitchFamily="49" charset="-122"/>
                <a:ea typeface="FangSong" panose="02010609060101010101" pitchFamily="49" charset="-122"/>
              </a:rPr>
              <a:t>（互斥量）和</a:t>
            </a:r>
            <a:r>
              <a:rPr lang="en-US" altLang="zh-CN" sz="2800" b="1" dirty="0">
                <a:latin typeface="FangSong" panose="02010609060101010101" pitchFamily="49" charset="-122"/>
                <a:ea typeface="FangSong" panose="02010609060101010101" pitchFamily="49" charset="-122"/>
              </a:rPr>
              <a:t>monitor</a:t>
            </a:r>
            <a:r>
              <a:rPr lang="zh-CN" altLang="en-US" sz="2800" b="1" dirty="0">
                <a:latin typeface="FangSong" panose="02010609060101010101" pitchFamily="49" charset="-122"/>
                <a:ea typeface="FangSong" panose="02010609060101010101" pitchFamily="49" charset="-122"/>
              </a:rPr>
              <a:t>（监视器），或者使用</a:t>
            </a:r>
            <a:r>
              <a:rPr lang="en-US" altLang="zh-CN" sz="2800" b="1" dirty="0">
                <a:latin typeface="FangSong" panose="02010609060101010101" pitchFamily="49" charset="-122"/>
                <a:ea typeface="FangSong" panose="02010609060101010101" pitchFamily="49" charset="-122"/>
              </a:rPr>
              <a:t>atomic</a:t>
            </a:r>
            <a:r>
              <a:rPr lang="zh-CN" altLang="en-US" sz="2800" b="1" dirty="0">
                <a:latin typeface="FangSong" panose="02010609060101010101" pitchFamily="49" charset="-122"/>
                <a:ea typeface="FangSong" panose="02010609060101010101" pitchFamily="49" charset="-122"/>
              </a:rPr>
              <a:t>变量。</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09772108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FF0000"/>
                </a:solidFill>
                <a:latin typeface="FangSong" panose="02010609060101010101" pitchFamily="49" charset="-122"/>
                <a:ea typeface="FangSong" panose="02010609060101010101" pitchFamily="49" charset="-122"/>
                <a:sym typeface="+mn-lt"/>
              </a:rPr>
              <a:t>&amp;&amp;</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27048"/>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00B050"/>
                </a:solidFill>
                <a:latin typeface="FangSong" panose="02010609060101010101" pitchFamily="49" charset="-122"/>
                <a:ea typeface="FangSong" panose="02010609060101010101" pitchFamily="49" charset="-122"/>
              </a:rPr>
              <a:t>    </a:t>
            </a:r>
            <a:r>
              <a:rPr lang="zh-CN" altLang="en-US" sz="2800" b="1" dirty="0">
                <a:solidFill>
                  <a:srgbClr val="00B050"/>
                </a:solidFill>
                <a:latin typeface="FangSong" panose="02010609060101010101" pitchFamily="49" charset="-122"/>
                <a:ea typeface="FangSong" panose="02010609060101010101" pitchFamily="49" charset="-122"/>
              </a:rPr>
              <a:t>相对于数据争用</a:t>
            </a:r>
            <a:r>
              <a:rPr lang="en-US" altLang="zh-CN" sz="2800" b="1" dirty="0">
                <a:solidFill>
                  <a:srgbClr val="00B050"/>
                </a:solidFill>
                <a:latin typeface="FangSong" panose="02010609060101010101" pitchFamily="49" charset="-122"/>
                <a:ea typeface="FangSong" panose="02010609060101010101" pitchFamily="49" charset="-122"/>
              </a:rPr>
              <a:t>(data race)</a:t>
            </a:r>
            <a:r>
              <a:rPr lang="zh-CN" altLang="en-US" sz="2800" b="1" dirty="0">
                <a:solidFill>
                  <a:srgbClr val="00B050"/>
                </a:solidFill>
                <a:latin typeface="FangSong" panose="02010609060101010101" pitchFamily="49" charset="-122"/>
                <a:ea typeface="FangSong" panose="02010609060101010101" pitchFamily="49" charset="-122"/>
              </a:rPr>
              <a:t>，竞态条件</a:t>
            </a:r>
            <a:r>
              <a:rPr lang="en-US" altLang="zh-CN" sz="2800" b="1" dirty="0">
                <a:solidFill>
                  <a:srgbClr val="00B050"/>
                </a:solidFill>
                <a:latin typeface="FangSong" panose="02010609060101010101" pitchFamily="49" charset="-122"/>
                <a:ea typeface="FangSong" panose="02010609060101010101" pitchFamily="49" charset="-122"/>
              </a:rPr>
              <a:t>(race condition)</a:t>
            </a:r>
            <a:r>
              <a:rPr lang="zh-CN" altLang="en-US" sz="2800" b="1" dirty="0">
                <a:solidFill>
                  <a:srgbClr val="00B050"/>
                </a:solidFill>
                <a:latin typeface="FangSong" panose="02010609060101010101" pitchFamily="49" charset="-122"/>
                <a:ea typeface="FangSong" panose="02010609060101010101" pitchFamily="49" charset="-122"/>
              </a:rPr>
              <a:t>指的是更加高层次的更加复杂的现象，一般需要在设计并行程序时进行细致入微的分析，才能确定。（也就是隐藏得更深）</a:t>
            </a:r>
            <a:endParaRPr lang="en-US" altLang="zh-CN" sz="2800" b="1" i="1" dirty="0">
              <a:solidFill>
                <a:srgbClr val="00B050"/>
              </a:solidFill>
              <a:latin typeface="FangSong" panose="02010609060101010101" pitchFamily="49" charset="-122"/>
              <a:ea typeface="FangSong" panose="02010609060101010101" pitchFamily="49" charset="-122"/>
            </a:endParaRPr>
          </a:p>
        </p:txBody>
      </p:sp>
      <p:sp>
        <p:nvSpPr>
          <p:cNvPr id="6" name="Text Box 49">
            <a:extLst>
              <a:ext uri="{FF2B5EF4-FFF2-40B4-BE49-F238E27FC236}">
                <a16:creationId xmlns:a16="http://schemas.microsoft.com/office/drawing/2014/main" id="{845B09E8-EA4C-CA4A-9390-F7D964A5436E}"/>
              </a:ext>
            </a:extLst>
          </p:cNvPr>
          <p:cNvSpPr txBox="1">
            <a:spLocks noChangeArrowheads="1"/>
          </p:cNvSpPr>
          <p:nvPr/>
        </p:nvSpPr>
        <p:spPr bwMode="gray">
          <a:xfrm>
            <a:off x="387568" y="4106901"/>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注意：</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和大多数并发错误一样，竞态条件不总是会产生问题，还需要不恰当的执行时序</a:t>
            </a:r>
            <a:endParaRPr lang="en-US" altLang="zh-CN" sz="2800" b="1" i="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12820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latin typeface="FangSong" panose="02010609060101010101" pitchFamily="49" charset="-122"/>
                <a:ea typeface="FangSong" panose="02010609060101010101" pitchFamily="49" charset="-122"/>
              </a:rPr>
              <a:t>多线程</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并发三大定律</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299536"/>
            <a:ext cx="1154875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Amdahl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Gene Amdahl </a:t>
            </a:r>
            <a:r>
              <a:rPr lang="zh-CN" altLang="en-US" sz="2400" b="1" dirty="0">
                <a:latin typeface="FangSong" panose="02010609060101010101" pitchFamily="49" charset="-122"/>
                <a:ea typeface="FangSong" panose="02010609060101010101" pitchFamily="49" charset="-122"/>
              </a:rPr>
              <a:t>发现在计算机体系架构设计过程中，某个部件的优化对整个架构的优化和改善是有上限的。这个发现后来成为知名的</a:t>
            </a:r>
            <a:r>
              <a:rPr lang="en-US" altLang="zh-Hans" sz="2400" b="1" dirty="0">
                <a:latin typeface="FangSong" panose="02010609060101010101" pitchFamily="49" charset="-122"/>
                <a:ea typeface="FangSong" panose="02010609060101010101" pitchFamily="49" charset="-122"/>
              </a:rPr>
              <a:t>Amdahl </a:t>
            </a:r>
            <a:r>
              <a:rPr lang="zh-CN" altLang="en-US" sz="2400" b="1" dirty="0">
                <a:latin typeface="FangSong" panose="02010609060101010101" pitchFamily="49" charset="-122"/>
                <a:ea typeface="FangSong" panose="02010609060101010101" pitchFamily="49" charset="-122"/>
              </a:rPr>
              <a:t>定律。</a:t>
            </a:r>
            <a:endParaRPr lang="en-US" altLang="zh-CN" sz="2400" b="1" dirty="0">
              <a:latin typeface="FangSong" panose="02010609060101010101" pitchFamily="49" charset="-122"/>
              <a:ea typeface="FangSong" panose="02010609060101010101" pitchFamily="49" charset="-122"/>
            </a:endParaRPr>
          </a:p>
          <a:p>
            <a:endParaRPr lang="zh-CN" altLang="en-US" sz="2400" b="1" dirty="0">
              <a:latin typeface="FangSong" panose="02010609060101010101" pitchFamily="49" charset="-122"/>
              <a:ea typeface="FangSong" panose="02010609060101010101" pitchFamily="49" charset="-122"/>
            </a:endParaRP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Gustafson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假设随着处理器个数的增加，并行与串行的计算总量也是可以增加的。</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定律认为加速系数几乎跟处理器个数成正比，如果现实情况符合</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定律的假设前提的话，那么软件的性能将可以随着处理个数的增加而增加。</a:t>
            </a:r>
          </a:p>
          <a:p>
            <a:endParaRPr lang="zh-CN" altLang="en-US" sz="2400" b="1" dirty="0">
              <a:solidFill>
                <a:srgbClr val="00B050"/>
              </a:solidFill>
              <a:latin typeface="FangSong" panose="02010609060101010101" pitchFamily="49" charset="-122"/>
              <a:ea typeface="FangSong" panose="02010609060101010101" pitchFamily="49" charset="-122"/>
            </a:endParaRP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Sun-Ni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充分利用存储空间等计算资源，尽量增大问题规模以产生更好</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更精确的解。</a:t>
            </a:r>
          </a:p>
          <a:p>
            <a:endParaRPr lang="en-US" altLang="zh-CN" sz="2400" b="1" i="1" dirty="0">
              <a:solidFill>
                <a:srgbClr val="00B05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55851233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hread Memory Model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JMM</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49884610-12E1-6344-A822-F134CA2EB179}"/>
              </a:ext>
            </a:extLst>
          </p:cNvPr>
          <p:cNvPicPr>
            <a:picLocks noChangeAspect="1"/>
          </p:cNvPicPr>
          <p:nvPr/>
        </p:nvPicPr>
        <p:blipFill>
          <a:blip r:embed="rId3"/>
          <a:stretch>
            <a:fillRect/>
          </a:stretch>
        </p:blipFill>
        <p:spPr>
          <a:xfrm>
            <a:off x="1479884" y="1757200"/>
            <a:ext cx="9183909" cy="3175745"/>
          </a:xfrm>
          <a:prstGeom prst="rect">
            <a:avLst/>
          </a:prstGeom>
        </p:spPr>
      </p:pic>
    </p:spTree>
    <p:extLst>
      <p:ext uri="{BB962C8B-B14F-4D97-AF65-F5344CB8AC3E}">
        <p14:creationId xmlns:p14="http://schemas.microsoft.com/office/powerpoint/2010/main" val="57792022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19696"/>
            <a:ext cx="11487142" cy="5262979"/>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Almost every operating system supports independently running programs called processes.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Threading is a facility to allow multiple activities to coexist within a single process</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Java is the first programming language to explicitly include threading within the language itself, rather than treating it as a facility of the underlying OS.</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Threads are sometimes called as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lightweight processes</a:t>
            </a:r>
            <a:r>
              <a:rPr lang="en-US" altLang="zh-CN" sz="2400" b="1" dirty="0">
                <a:latin typeface="仿宋" panose="02010609060101010101" pitchFamily="49" charset="-122"/>
                <a:ea typeface="仿宋" panose="02010609060101010101" pitchFamily="49" charset="-122"/>
                <a:cs typeface="+mn-ea"/>
                <a:sym typeface="+mn-lt"/>
              </a:rPr>
              <a:t>. Like </a:t>
            </a:r>
            <a:r>
              <a:rPr lang="en-US" altLang="zh-CN" sz="2400" b="1" dirty="0" err="1">
                <a:latin typeface="仿宋" panose="02010609060101010101" pitchFamily="49" charset="-122"/>
                <a:ea typeface="仿宋" panose="02010609060101010101" pitchFamily="49" charset="-122"/>
                <a:cs typeface="+mn-ea"/>
                <a:sym typeface="+mn-lt"/>
              </a:rPr>
              <a:t>processes,they</a:t>
            </a:r>
            <a:r>
              <a:rPr lang="en-US" altLang="zh-CN" sz="2400" b="1" dirty="0">
                <a:latin typeface="仿宋" panose="02010609060101010101" pitchFamily="49" charset="-122"/>
                <a:ea typeface="仿宋" panose="02010609060101010101" pitchFamily="49" charset="-122"/>
                <a:cs typeface="+mn-ea"/>
                <a:sym typeface="+mn-lt"/>
              </a:rPr>
              <a:t> work independently and each thread has its own stack, program counter, and local variables. Even though they have their own stuff, threads within a process are less insulated from each other than separate processes are. They share memory space, file handles, etc. This means they have access to the same variables and objects. While this makes it easier for them to share information, the programmer must be very careful not to let them interfere with each other in the same process.</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4756149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a:solidFill>
                  <a:srgbClr val="7030A0"/>
                </a:solidFill>
                <a:latin typeface="仿宋" panose="02010609060101010101" pitchFamily="49" charset="-122"/>
                <a:ea typeface="仿宋" panose="02010609060101010101" pitchFamily="49" charset="-122"/>
                <a:cs typeface="+mn-ea"/>
                <a:sym typeface="+mn-lt"/>
              </a:rPr>
              <a:t>Working Memory And Main Memory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457200" y="1556792"/>
            <a:ext cx="2309751"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unlock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read</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load</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use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assign</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store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write</a:t>
            </a:r>
          </a:p>
        </p:txBody>
      </p:sp>
      <p:sp>
        <p:nvSpPr>
          <p:cNvPr id="6" name="Text Box 49">
            <a:extLst>
              <a:ext uri="{FF2B5EF4-FFF2-40B4-BE49-F238E27FC236}">
                <a16:creationId xmlns:a16="http://schemas.microsoft.com/office/drawing/2014/main" id="{61174451-C485-8941-BE7D-4813F8D4344C}"/>
              </a:ext>
            </a:extLst>
          </p:cNvPr>
          <p:cNvSpPr txBox="1">
            <a:spLocks noChangeArrowheads="1"/>
          </p:cNvSpPr>
          <p:nvPr/>
        </p:nvSpPr>
        <p:spPr bwMode="gray">
          <a:xfrm>
            <a:off x="2529445" y="1557916"/>
            <a:ext cx="911629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lock - unlock</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将一个主内存变量标记成线程独占，</a:t>
            </a:r>
            <a:r>
              <a:rPr lang="en-US" altLang="zh-CN" sz="2400" b="1" dirty="0">
                <a:latin typeface="FangSong" panose="02010609060101010101" pitchFamily="49" charset="-122"/>
                <a:ea typeface="FangSong" panose="02010609060101010101" pitchFamily="49" charset="-122"/>
              </a:rPr>
              <a:t>unlock</a:t>
            </a:r>
            <a:r>
              <a:rPr lang="zh-CN" altLang="en-US" sz="2400" b="1" dirty="0">
                <a:latin typeface="FangSong" panose="02010609060101010101" pitchFamily="49" charset="-122"/>
                <a:ea typeface="FangSong" panose="02010609060101010101" pitchFamily="49" charset="-122"/>
              </a:rPr>
              <a:t>将独占的变量释放</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 load</a:t>
            </a: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a:t>
            </a:r>
            <a:r>
              <a:rPr lang="zh-CN" altLang="en-US" sz="2400" b="1" dirty="0">
                <a:latin typeface="FangSong" panose="02010609060101010101" pitchFamily="49" charset="-122"/>
                <a:ea typeface="FangSong" panose="02010609060101010101" pitchFamily="49" charset="-122"/>
              </a:rPr>
              <a:t>将主内存的变量读取到</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中，</a:t>
            </a:r>
            <a:r>
              <a:rPr lang="en-US" altLang="zh-CN" sz="2400" b="1" dirty="0">
                <a:latin typeface="FangSong" panose="02010609060101010101" pitchFamily="49" charset="-122"/>
                <a:ea typeface="FangSong" panose="02010609060101010101" pitchFamily="49" charset="-122"/>
              </a:rPr>
              <a:t>load</a:t>
            </a:r>
            <a:r>
              <a:rPr lang="zh-CN" altLang="en-US" sz="2400" b="1" dirty="0">
                <a:latin typeface="FangSong" panose="02010609060101010101" pitchFamily="49" charset="-122"/>
                <a:ea typeface="FangSong" panose="02010609060101010101" pitchFamily="49" charset="-122"/>
              </a:rPr>
              <a:t>操作将</a:t>
            </a:r>
            <a:r>
              <a:rPr lang="en-US" altLang="zh-CN" sz="2400" b="1" dirty="0">
                <a:latin typeface="FangSong" panose="02010609060101010101" pitchFamily="49" charset="-122"/>
                <a:ea typeface="FangSong" panose="02010609060101010101" pitchFamily="49" charset="-122"/>
              </a:rPr>
              <a:t>read</a:t>
            </a:r>
            <a:r>
              <a:rPr lang="zh-CN" altLang="en-US" sz="2400" b="1" dirty="0">
                <a:latin typeface="FangSong" panose="02010609060101010101" pitchFamily="49" charset="-122"/>
                <a:ea typeface="FangSong" panose="02010609060101010101" pitchFamily="49" charset="-122"/>
              </a:rPr>
              <a:t>到的变量存入到工作内存中</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一定会成对出现</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use - assign</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use</a:t>
            </a:r>
            <a:r>
              <a:rPr lang="zh-CN" altLang="en-US" sz="2400" b="1" dirty="0">
                <a:latin typeface="FangSong" panose="02010609060101010101" pitchFamily="49" charset="-122"/>
                <a:ea typeface="FangSong" panose="02010609060101010101" pitchFamily="49" charset="-122"/>
              </a:rPr>
              <a:t>将工作内存中的变量传递给执行的代码中，当代码需要使用变量值的字节码时，需要这个操作。 </a:t>
            </a:r>
            <a:r>
              <a:rPr lang="en-US" altLang="zh-CN" sz="2400" b="1" dirty="0">
                <a:latin typeface="FangSong" panose="02010609060101010101" pitchFamily="49" charset="-122"/>
                <a:ea typeface="FangSong" panose="02010609060101010101" pitchFamily="49" charset="-122"/>
              </a:rPr>
              <a:t>assign </a:t>
            </a:r>
            <a:r>
              <a:rPr lang="zh-CN" altLang="en-US" sz="2400" b="1" dirty="0">
                <a:latin typeface="FangSong" panose="02010609060101010101" pitchFamily="49" charset="-122"/>
                <a:ea typeface="FangSong" panose="02010609060101010101" pitchFamily="49" charset="-122"/>
              </a:rPr>
              <a:t>赋值操作，将代码中赋值指令出现时，把收到的变量赋值到工作内存中</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(store - write) store </a:t>
            </a:r>
            <a:r>
              <a:rPr lang="zh-CN" altLang="en-US" sz="2400" b="1" dirty="0">
                <a:latin typeface="FangSong" panose="02010609060101010101" pitchFamily="49" charset="-122"/>
                <a:ea typeface="FangSong" panose="02010609060101010101" pitchFamily="49" charset="-122"/>
              </a:rPr>
              <a:t>将工作内存的变量传送回主内存，但是只是传送，</a:t>
            </a:r>
            <a:r>
              <a:rPr lang="en-US" altLang="zh-CN" sz="2400" b="1" dirty="0">
                <a:latin typeface="FangSong" panose="02010609060101010101" pitchFamily="49" charset="-122"/>
                <a:ea typeface="FangSong" panose="02010609060101010101" pitchFamily="49" charset="-122"/>
              </a:rPr>
              <a:t>write</a:t>
            </a:r>
            <a:r>
              <a:rPr lang="zh-CN" altLang="en-US" sz="2400" b="1" dirty="0">
                <a:latin typeface="FangSong" panose="02010609060101010101" pitchFamily="49" charset="-122"/>
                <a:ea typeface="FangSong" panose="02010609060101010101" pitchFamily="49" charset="-122"/>
              </a:rPr>
              <a:t>操作才会将值写入到主内存。而且这两个一定会成对出现</a:t>
            </a:r>
          </a:p>
        </p:txBody>
      </p:sp>
    </p:spTree>
    <p:extLst>
      <p:ext uri="{BB962C8B-B14F-4D97-AF65-F5344CB8AC3E}">
        <p14:creationId xmlns:p14="http://schemas.microsoft.com/office/powerpoint/2010/main" val="260669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Instruction</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361151"/>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read load ; store write</a:t>
            </a:r>
            <a:r>
              <a:rPr lang="zh-CN" altLang="en-US" sz="2800" b="1" dirty="0">
                <a:latin typeface="FangSong" panose="02010609060101010101" pitchFamily="49" charset="-122"/>
                <a:ea typeface="FangSong" panose="02010609060101010101" pitchFamily="49" charset="-122"/>
              </a:rPr>
              <a:t>只能成对操作，不能出现只读不用，只返回不存储</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不允许线程丢弃</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操作，用完的变量一定会传回主内存，也不允许将未</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的变量从工作内存写回主内存</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变量只能从主内存中创建，未初始化的变量线程不能</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或 </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变量只能被一条线程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，而且可以</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很多次，必须执行相应条数的</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才会被释放</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线程只能</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自己</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的变量，未被</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的变量不能执行</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，不允许</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其他线程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变量操作会将工作内存的变量清空，使用这个变量时，相应使用这个变量时，需要重新</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和</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unlock </a:t>
            </a:r>
            <a:r>
              <a:rPr lang="zh-CN" altLang="en-US" sz="2800" b="1" dirty="0">
                <a:latin typeface="FangSong" panose="02010609060101010101" pitchFamily="49" charset="-122"/>
                <a:ea typeface="FangSong" panose="02010609060101010101" pitchFamily="49" charset="-122"/>
              </a:rPr>
              <a:t>前，变量会被重新写入主内存</a:t>
            </a:r>
            <a:endParaRPr lang="en-US" altLang="zh-CN" sz="2800" b="1" dirty="0">
              <a:latin typeface="FangSong" panose="02010609060101010101" pitchFamily="49" charset="-122"/>
              <a:ea typeface="FangSong" panose="02010609060101010101" pitchFamily="49" charset="-122"/>
            </a:endParaRPr>
          </a:p>
        </p:txBody>
      </p:sp>
      <p:pic>
        <p:nvPicPr>
          <p:cNvPr id="6" name="图片 5">
            <a:extLst>
              <a:ext uri="{FF2B5EF4-FFF2-40B4-BE49-F238E27FC236}">
                <a16:creationId xmlns:a16="http://schemas.microsoft.com/office/drawing/2014/main" id="{7AC4242B-4DBE-A649-BD73-7AE27F01F37C}"/>
              </a:ext>
            </a:extLst>
          </p:cNvPr>
          <p:cNvPicPr>
            <a:picLocks noChangeAspect="1"/>
          </p:cNvPicPr>
          <p:nvPr/>
        </p:nvPicPr>
        <p:blipFill>
          <a:blip r:embed="rId4"/>
          <a:stretch>
            <a:fillRect/>
          </a:stretch>
        </p:blipFill>
        <p:spPr>
          <a:xfrm>
            <a:off x="0" y="1135159"/>
            <a:ext cx="12192000" cy="5604387"/>
          </a:xfrm>
          <a:prstGeom prst="rect">
            <a:avLst/>
          </a:prstGeom>
        </p:spPr>
      </p:pic>
    </p:spTree>
    <p:extLst>
      <p:ext uri="{BB962C8B-B14F-4D97-AF65-F5344CB8AC3E}">
        <p14:creationId xmlns:p14="http://schemas.microsoft.com/office/powerpoint/2010/main" val="423322398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78092"/>
            <a:ext cx="11487142"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指令重排是编译器和处理器在为了提升程序的执行效率而对代码所做的优化，这种优化在单线程中没有问题，但是在多线程中，就可能违背了</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对内存可见性的约束。所以编译器为了满足</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的要求，就需要在合适的位置给其所编译的代码加上内存屏障来禁止特定类型的重构排序，这种内存屏障还可以确保某个操作是否立即刷新到主存，以保证对之后的操作是可见的。</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内存屏障有四种类型：</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LoadLoad</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StoreLoad</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00B050"/>
                </a:solidFill>
                <a:latin typeface="仿宋" panose="02010609060101010101" pitchFamily="49" charset="-122"/>
                <a:ea typeface="仿宋" panose="02010609060101010101" pitchFamily="49" charset="-122"/>
                <a:cs typeface="+mn-ea"/>
                <a:sym typeface="+mn-lt"/>
              </a:rPr>
              <a:t>它们分别插在：读读，读写，写写，写读之间用来确保之后和之前的操作不能进行指令重排，与此同时如果前面的操作是写操作，还要保证它对于后面的操作是可见的。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7480339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7240708" cy="1200329"/>
          </a:xfrm>
          <a:prstGeom prst="rect">
            <a:avLst/>
          </a:prstGeom>
          <a:noFill/>
        </p:spPr>
        <p:txBody>
          <a:bodyPr wrap="square" rtlCol="0">
            <a:spAutoFit/>
          </a:bodyPr>
          <a:lstStyle/>
          <a:p>
            <a:r>
              <a:rPr lang="zh-Hans" altLang="en-US" sz="2400" b="1" dirty="0">
                <a:solidFill>
                  <a:srgbClr val="C00000"/>
                </a:solidFill>
                <a:latin typeface="仿宋" panose="02010609060101010101" pitchFamily="49" charset="-122"/>
                <a:ea typeface="仿宋" panose="02010609060101010101" pitchFamily="49" charset="-122"/>
                <a:cs typeface="+mn-ea"/>
                <a:sym typeface="+mn-lt"/>
              </a:rPr>
              <a:t>指令重排序分</a:t>
            </a:r>
            <a:r>
              <a:rPr lang="en-US" altLang="zh-Hans" sz="2400" b="1" dirty="0">
                <a:solidFill>
                  <a:srgbClr val="C0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C00000"/>
                </a:solidFill>
                <a:latin typeface="仿宋" panose="02010609060101010101" pitchFamily="49" charset="-122"/>
                <a:ea typeface="仿宋" panose="02010609060101010101" pitchFamily="49" charset="-122"/>
                <a:cs typeface="+mn-ea"/>
                <a:sym typeface="+mn-lt"/>
              </a:rPr>
              <a:t>种：</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编译器重排序（编译期间重排序）</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处理器重排序（运行期间重排序）</a:t>
            </a:r>
            <a:endParaRPr lang="en-US" altLang="zh-CN" sz="2400" b="1" dirty="0">
              <a:solidFill>
                <a:srgbClr val="C0000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5931893" cy="1200329"/>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重排序条件：</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单线程下不能改变程序的运行结果</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存在数据依赖关系的不允许重排序</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02443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516591"/>
            <a:ext cx="10886433" cy="2308324"/>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理想的模型是：各种指令执行的顺序是唯一且有序的，这个顺序就是它们被编写在代码中的顺序，与处理器或其它因素无关，这种模型被称作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顺序一致性模型</a:t>
            </a:r>
            <a:r>
              <a:rPr lang="zh-CN" altLang="en-US" sz="2400" b="1" dirty="0">
                <a:latin typeface="仿宋" panose="02010609060101010101" pitchFamily="49" charset="-122"/>
                <a:ea typeface="仿宋" panose="02010609060101010101" pitchFamily="49" charset="-122"/>
                <a:cs typeface="+mn-ea"/>
                <a:sym typeface="+mn-lt"/>
              </a:rPr>
              <a:t>，也是基于冯</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诺依曼体系的模型。当然，这种假设本身是合理的，在实践中也鲜有异常发生，但事实上，</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没有哪个现代多处理器架构会采用这种模型</a:t>
            </a:r>
            <a:r>
              <a:rPr lang="zh-CN" altLang="en-US" sz="2400" b="1" dirty="0">
                <a:latin typeface="仿宋" panose="02010609060101010101" pitchFamily="49" charset="-122"/>
                <a:ea typeface="仿宋" panose="02010609060101010101" pitchFamily="49" charset="-122"/>
                <a:cs typeface="+mn-ea"/>
                <a:sym typeface="+mn-lt"/>
              </a:rPr>
              <a:t>，因为它是在是太低效了。而在编译优化和</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流水线中，几乎都涉及到指令重排序。</a:t>
            </a:r>
          </a:p>
        </p:txBody>
      </p:sp>
      <p:sp>
        <p:nvSpPr>
          <p:cNvPr id="7" name="TextBox 50">
            <a:extLst>
              <a:ext uri="{FF2B5EF4-FFF2-40B4-BE49-F238E27FC236}">
                <a16:creationId xmlns:a16="http://schemas.microsoft.com/office/drawing/2014/main" id="{48B12669-1AC8-5249-8FAD-855A9652B589}"/>
              </a:ext>
            </a:extLst>
          </p:cNvPr>
          <p:cNvSpPr txBox="1"/>
          <p:nvPr/>
        </p:nvSpPr>
        <p:spPr>
          <a:xfrm>
            <a:off x="265176" y="4315805"/>
            <a:ext cx="10886433" cy="1200329"/>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指令重排序存在的意义在于</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JVM</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能够根据处理器的特性</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的多级缓存系统、多核处理器等</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适当的重新排序机器指令，使机器指令更符合</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的执行特点，最大限度的发挥机器的性能。</a:t>
            </a:r>
          </a:p>
        </p:txBody>
      </p:sp>
    </p:spTree>
    <p:extLst>
      <p:ext uri="{BB962C8B-B14F-4D97-AF65-F5344CB8AC3E}">
        <p14:creationId xmlns:p14="http://schemas.microsoft.com/office/powerpoint/2010/main" val="2480885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？（一）</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编译期重排序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编译期重排序的典型就是通过调整指令顺序，在不改变程序语义的前提下，尽可能减少寄存器的读取、存储次数，充分复用寄存器的存储值。</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假设第一条指令计算一个值赋给变量</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并存放在寄存器中，第二条指令与</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无关但需要占用寄存器（假设它将占用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所在的那个寄存器），第三条指令使用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的值且与第二条指令无关。那么如果按照顺序一致性模型，</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在第一条指令执行过后被放入寄存器，在第二条指令执行时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不再存在，第三条指令执行时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重新被读入寄存器，而这个过程中，</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的值没有发生变化。通常编译器都会交换第二和第三条指令的位置，这样第一条指令结束时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存在于寄存器中，接下来可以直接从寄存器中读取</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的值，降低了重复读取的开销。</a:t>
            </a:r>
          </a:p>
        </p:txBody>
      </p:sp>
    </p:spTree>
    <p:extLst>
      <p:ext uri="{BB962C8B-B14F-4D97-AF65-F5344CB8AC3E}">
        <p14:creationId xmlns:p14="http://schemas.microsoft.com/office/powerpoint/2010/main" val="1141122236"/>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？（二）</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对于流水线的意义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416320"/>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现代</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几乎都采用流水线机制加快指令的处理速度，一般来说，一条指令需要若干个</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时钟周期处理，而通过流水线并行执行，可以在同等的时钟周期内执行若干条指令，具体做法简单地说就是把指令分为不同的执行周期，例如读取、寻址、解析、执行等步骤，并放在不同的元件中处理，同时在执行单元</a:t>
            </a:r>
            <a:r>
              <a:rPr lang="en-US" altLang="zh-CN" sz="2400" b="1" dirty="0">
                <a:latin typeface="仿宋" panose="02010609060101010101" pitchFamily="49" charset="-122"/>
                <a:ea typeface="仿宋" panose="02010609060101010101" pitchFamily="49" charset="-122"/>
                <a:cs typeface="+mn-ea"/>
                <a:sym typeface="+mn-lt"/>
              </a:rPr>
              <a:t>EU</a:t>
            </a:r>
            <a:r>
              <a:rPr lang="zh-CN" altLang="en-US" sz="2400" b="1" dirty="0">
                <a:latin typeface="仿宋" panose="02010609060101010101" pitchFamily="49" charset="-122"/>
                <a:ea typeface="仿宋" panose="02010609060101010101" pitchFamily="49" charset="-122"/>
                <a:cs typeface="+mn-ea"/>
                <a:sym typeface="+mn-lt"/>
              </a:rPr>
              <a:t>中，功能单元被分为不同的元件，例如加法元件、乘法元件、加载元件、存储元件等，可以进一步实现不同的计算并行执行。</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流水线架构决定了指令应该被并行执行，而不是在顺序化模型中所认为的那样。重排序有利于充分使用流水线，进而达到超标量的效果。</a:t>
            </a:r>
          </a:p>
        </p:txBody>
      </p:sp>
    </p:spTree>
    <p:extLst>
      <p:ext uri="{BB962C8B-B14F-4D97-AF65-F5344CB8AC3E}">
        <p14:creationId xmlns:p14="http://schemas.microsoft.com/office/powerpoint/2010/main" val="2883586357"/>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as-if-serial</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语义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10869177" cy="1200329"/>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语义的意思指：</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不管怎么重排序（编译器和处理器为了提高并行度），（单线程）程序的执行结果不能被改变</a:t>
            </a:r>
            <a:r>
              <a:rPr lang="zh-CN" altLang="en-US" sz="2400" b="1" dirty="0">
                <a:latin typeface="仿宋" panose="02010609060101010101" pitchFamily="49" charset="-122"/>
                <a:ea typeface="仿宋" panose="02010609060101010101" pitchFamily="49" charset="-122"/>
                <a:cs typeface="+mn-ea"/>
                <a:sym typeface="+mn-lt"/>
              </a:rPr>
              <a:t>。编译器，</a:t>
            </a:r>
            <a:r>
              <a:rPr lang="en-US" altLang="zh-Hans" sz="2400" b="1" dirty="0">
                <a:latin typeface="仿宋" panose="02010609060101010101" pitchFamily="49" charset="-122"/>
                <a:ea typeface="仿宋" panose="02010609060101010101" pitchFamily="49" charset="-122"/>
                <a:cs typeface="+mn-ea"/>
                <a:sym typeface="+mn-lt"/>
              </a:rPr>
              <a:t>runtime </a:t>
            </a:r>
            <a:r>
              <a:rPr lang="zh-CN" altLang="en-US" sz="2400" b="1" dirty="0">
                <a:latin typeface="仿宋" panose="02010609060101010101" pitchFamily="49" charset="-122"/>
                <a:ea typeface="仿宋" panose="02010609060101010101" pitchFamily="49" charset="-122"/>
                <a:cs typeface="+mn-ea"/>
                <a:sym typeface="+mn-lt"/>
              </a:rPr>
              <a:t>和处理器都必须遵守</a:t>
            </a:r>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a:t>
            </a:r>
            <a:endParaRPr lang="en-US" altLang="zh-CN" sz="2400" b="1" dirty="0">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10869177" cy="1200329"/>
          </a:xfrm>
          <a:prstGeom prst="rect">
            <a:avLst/>
          </a:prstGeom>
          <a:noFill/>
        </p:spPr>
        <p:txBody>
          <a:bodyPr wrap="square" rtlCol="0">
            <a:spAutoFit/>
          </a:bodyPr>
          <a:lstStyle/>
          <a:p>
            <a:r>
              <a:rPr lang="zh-CN" altLang="en-US" sz="2400" b="1" dirty="0">
                <a:solidFill>
                  <a:srgbClr val="00B050"/>
                </a:solidFill>
                <a:latin typeface="仿宋" panose="02010609060101010101" pitchFamily="49" charset="-122"/>
                <a:ea typeface="仿宋" panose="02010609060101010101" pitchFamily="49" charset="-122"/>
                <a:cs typeface="+mn-ea"/>
                <a:sym typeface="+mn-lt"/>
              </a:rPr>
              <a:t>为了遵守</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as-if-serial</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语义，编译器和处理器不会对存在数据依赖关系的操作做重排序，因为这种重排序会改变执行结果。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但是，如果操作之间不存在数据依赖关系，这些操作可能被编译器和处理器重排序</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66900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Happens-before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ule</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5486908"/>
            <a:ext cx="11487142"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http://</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www.logicbig.com</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/tutorials/core-java-tutorial/java-multi-threading/happens-before/</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86562"/>
            <a:ext cx="11487142" cy="415498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中最核心的理论，保证内存可见性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在</a:t>
            </a: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中，如果一个操作执行的结果要对另外一个操作可见，那么这两个操作之间必须存在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400" b="1" dirty="0">
              <a:latin typeface="仿宋" panose="02010609060101010101" pitchFamily="49" charset="-122"/>
              <a:ea typeface="仿宋" panose="02010609060101010101" pitchFamily="49" charset="-122"/>
              <a:cs typeface="+mn-ea"/>
              <a:sym typeface="+mn-lt"/>
            </a:endParaRPr>
          </a:p>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理论</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如果一个操作</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另外一个操作，那么第一个操作的执行结果将对第二个操作可见，并且第一个操作的执行顺序排在第二个操作之前</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两个操作之间存在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关系，并不意味一定要按照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原则制定的顺序来执行，如果重排序之后的执行结果与按照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关系来执行的结果一致，那么这种重排序并不非法</a:t>
            </a:r>
            <a:endParaRPr lang="en-US" altLang="zh-Hans"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C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64661440"/>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1</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Single thread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Each action in a single thread happens-before every action in that thread that comes later in the program order.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FD6CE2D-BDA8-1A45-9E03-87B2AE99F623}"/>
              </a:ext>
            </a:extLst>
          </p:cNvPr>
          <p:cNvPicPr>
            <a:picLocks noChangeAspect="1"/>
          </p:cNvPicPr>
          <p:nvPr/>
        </p:nvPicPr>
        <p:blipFill>
          <a:blip r:embed="rId3"/>
          <a:stretch>
            <a:fillRect/>
          </a:stretch>
        </p:blipFill>
        <p:spPr>
          <a:xfrm>
            <a:off x="2438400" y="2399034"/>
            <a:ext cx="4936177" cy="3976365"/>
          </a:xfrm>
          <a:prstGeom prst="rect">
            <a:avLst/>
          </a:prstGeom>
        </p:spPr>
      </p:pic>
    </p:spTree>
    <p:extLst>
      <p:ext uri="{BB962C8B-B14F-4D97-AF65-F5344CB8AC3E}">
        <p14:creationId xmlns:p14="http://schemas.microsoft.com/office/powerpoint/2010/main" val="157605948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CPU Cache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1866F9D7-4375-7F46-9376-1022B7A86122}"/>
              </a:ext>
            </a:extLst>
          </p:cNvPr>
          <p:cNvPicPr>
            <a:picLocks noChangeAspect="1"/>
          </p:cNvPicPr>
          <p:nvPr/>
        </p:nvPicPr>
        <p:blipFill>
          <a:blip r:embed="rId3"/>
          <a:stretch>
            <a:fillRect/>
          </a:stretch>
        </p:blipFill>
        <p:spPr>
          <a:xfrm>
            <a:off x="1810512" y="1364962"/>
            <a:ext cx="7200900" cy="4787900"/>
          </a:xfrm>
          <a:prstGeom prst="rect">
            <a:avLst/>
          </a:prstGeom>
        </p:spPr>
      </p:pic>
    </p:spTree>
    <p:extLst>
      <p:ext uri="{BB962C8B-B14F-4D97-AF65-F5344CB8AC3E}">
        <p14:creationId xmlns:p14="http://schemas.microsoft.com/office/powerpoint/2010/main" val="277220875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2</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 lock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An unlock on a monitor lock (exiting synchronized method/block) happens-before every subsequent acquiring on the same monitor lock.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FEE4865-32E8-1642-8AE8-95B5A7F2F6CE}"/>
              </a:ext>
            </a:extLst>
          </p:cNvPr>
          <p:cNvPicPr>
            <a:picLocks noChangeAspect="1"/>
          </p:cNvPicPr>
          <p:nvPr/>
        </p:nvPicPr>
        <p:blipFill>
          <a:blip r:embed="rId3"/>
          <a:stretch>
            <a:fillRect/>
          </a:stretch>
        </p:blipFill>
        <p:spPr>
          <a:xfrm>
            <a:off x="1643798" y="2397066"/>
            <a:ext cx="8075221" cy="3723733"/>
          </a:xfrm>
          <a:prstGeom prst="rect">
            <a:avLst/>
          </a:prstGeom>
        </p:spPr>
      </p:pic>
    </p:spTree>
    <p:extLst>
      <p:ext uri="{BB962C8B-B14F-4D97-AF65-F5344CB8AC3E}">
        <p14:creationId xmlns:p14="http://schemas.microsoft.com/office/powerpoint/2010/main" val="169628461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3</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Volatile variable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write to a volatile field happens-before every subsequent read of that same field. Writes and reads of volatile fields have similar memory consistency effects as entering and exiting monitors (synchronized block around reads and writes), but without actually </a:t>
            </a:r>
            <a:r>
              <a:rPr lang="en-US" altLang="zh-CN" sz="2400" b="1" dirty="0" err="1">
                <a:latin typeface="仿宋" panose="02010609060101010101" pitchFamily="49" charset="-122"/>
                <a:ea typeface="仿宋" panose="02010609060101010101" pitchFamily="49" charset="-122"/>
                <a:cs typeface="+mn-ea"/>
                <a:sym typeface="+mn-lt"/>
              </a:rPr>
              <a:t>aquiring</a:t>
            </a:r>
            <a:r>
              <a:rPr lang="en-US" altLang="zh-CN" sz="2400" b="1" dirty="0">
                <a:latin typeface="仿宋" panose="02010609060101010101" pitchFamily="49" charset="-122"/>
                <a:ea typeface="仿宋" panose="02010609060101010101" pitchFamily="49" charset="-122"/>
                <a:cs typeface="+mn-ea"/>
                <a:sym typeface="+mn-lt"/>
              </a:rPr>
              <a:t> monitors/locks.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9655DCE4-C741-0549-BDB8-318AA95977B2}"/>
              </a:ext>
            </a:extLst>
          </p:cNvPr>
          <p:cNvPicPr>
            <a:picLocks noChangeAspect="1"/>
          </p:cNvPicPr>
          <p:nvPr/>
        </p:nvPicPr>
        <p:blipFill>
          <a:blip r:embed="rId3"/>
          <a:stretch>
            <a:fillRect/>
          </a:stretch>
        </p:blipFill>
        <p:spPr>
          <a:xfrm>
            <a:off x="2340841" y="3338404"/>
            <a:ext cx="6969413" cy="3285726"/>
          </a:xfrm>
          <a:prstGeom prst="rect">
            <a:avLst/>
          </a:prstGeom>
        </p:spPr>
      </p:pic>
    </p:spTree>
    <p:extLst>
      <p:ext uri="{BB962C8B-B14F-4D97-AF65-F5344CB8AC3E}">
        <p14:creationId xmlns:p14="http://schemas.microsoft.com/office/powerpoint/2010/main" val="138844585"/>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start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call to </a:t>
            </a:r>
            <a:r>
              <a:rPr lang="en-US" altLang="zh-CN" sz="2400" b="1" dirty="0" err="1">
                <a:latin typeface="仿宋" panose="02010609060101010101" pitchFamily="49" charset="-122"/>
                <a:ea typeface="仿宋" panose="02010609060101010101" pitchFamily="49" charset="-122"/>
                <a:cs typeface="+mn-ea"/>
                <a:sym typeface="+mn-lt"/>
              </a:rPr>
              <a:t>Thread.start</a:t>
            </a:r>
            <a:r>
              <a:rPr lang="en-US" altLang="zh-CN" sz="2400" b="1" dirty="0">
                <a:latin typeface="仿宋" panose="02010609060101010101" pitchFamily="49" charset="-122"/>
                <a:ea typeface="仿宋" panose="02010609060101010101" pitchFamily="49" charset="-122"/>
                <a:cs typeface="+mn-ea"/>
                <a:sym typeface="+mn-lt"/>
              </a:rPr>
              <a:t>() on a thread happens-before every action in the started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All actions performed in thread B's run method will see thread A's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method and before that (only in thread A)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815E98A9-39B9-F94A-BECE-D69618417543}"/>
              </a:ext>
            </a:extLst>
          </p:cNvPr>
          <p:cNvPicPr>
            <a:picLocks noChangeAspect="1"/>
          </p:cNvPicPr>
          <p:nvPr/>
        </p:nvPicPr>
        <p:blipFill>
          <a:blip r:embed="rId3"/>
          <a:stretch>
            <a:fillRect/>
          </a:stretch>
        </p:blipFill>
        <p:spPr>
          <a:xfrm>
            <a:off x="2135167" y="3271330"/>
            <a:ext cx="7327900" cy="3352800"/>
          </a:xfrm>
          <a:prstGeom prst="rect">
            <a:avLst/>
          </a:prstGeom>
        </p:spPr>
      </p:pic>
    </p:spTree>
    <p:extLst>
      <p:ext uri="{BB962C8B-B14F-4D97-AF65-F5344CB8AC3E}">
        <p14:creationId xmlns:p14="http://schemas.microsoft.com/office/powerpoint/2010/main" val="167216309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5</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join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2308324"/>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All actions in a thread happen-before any other thread successfully returns from a join on that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then calls </a:t>
            </a:r>
            <a:r>
              <a:rPr lang="en-US" altLang="zh-CN" sz="2400" b="1" dirty="0" err="1">
                <a:latin typeface="仿宋" panose="02010609060101010101" pitchFamily="49" charset="-122"/>
                <a:ea typeface="仿宋" panose="02010609060101010101" pitchFamily="49" charset="-122"/>
                <a:cs typeface="+mn-ea"/>
                <a:sym typeface="+mn-lt"/>
              </a:rPr>
              <a:t>threadA.join</a:t>
            </a:r>
            <a:r>
              <a:rPr lang="en-US" altLang="zh-CN" sz="2400" b="1" dirty="0">
                <a:latin typeface="仿宋" panose="02010609060101010101" pitchFamily="49" charset="-122"/>
                <a:ea typeface="仿宋" panose="02010609060101010101" pitchFamily="49" charset="-122"/>
                <a:cs typeface="+mn-ea"/>
                <a:sym typeface="+mn-lt"/>
              </a:rPr>
              <a:t>(). Thread A will wait at join() call until thread B's run method finishes. After join method returns, all subsequent actions in thread A will see all actions performed in thread B's run method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736158D-53D7-C342-9BAF-4F060B2CAD5F}"/>
              </a:ext>
            </a:extLst>
          </p:cNvPr>
          <p:cNvPicPr>
            <a:picLocks noChangeAspect="1"/>
          </p:cNvPicPr>
          <p:nvPr/>
        </p:nvPicPr>
        <p:blipFill>
          <a:blip r:embed="rId3"/>
          <a:stretch>
            <a:fillRect/>
          </a:stretch>
        </p:blipFill>
        <p:spPr>
          <a:xfrm>
            <a:off x="2683824" y="3695426"/>
            <a:ext cx="5569527" cy="2837487"/>
          </a:xfrm>
          <a:prstGeom prst="rect">
            <a:avLst/>
          </a:prstGeom>
        </p:spPr>
      </p:pic>
    </p:spTree>
    <p:extLst>
      <p:ext uri="{BB962C8B-B14F-4D97-AF65-F5344CB8AC3E}">
        <p14:creationId xmlns:p14="http://schemas.microsoft.com/office/powerpoint/2010/main" val="35068974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Transitivity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If A happens-before B, and B happens-before C, then A happens-before C.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2D4777E5-F7DD-8341-B627-5296C8138EB4}"/>
              </a:ext>
            </a:extLst>
          </p:cNvPr>
          <p:cNvSpPr txBox="1"/>
          <p:nvPr/>
        </p:nvSpPr>
        <p:spPr>
          <a:xfrm>
            <a:off x="265176" y="2760299"/>
            <a:ext cx="11487142" cy="1569660"/>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补充</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调用另一个另一个线程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interrup</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都</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于线程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中断</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抛出异常或者</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检测到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isInterrupted</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或者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interrupted())</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8</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一个对象构造函数的结束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与该对象的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finalizer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的开始</a:t>
            </a:r>
          </a:p>
        </p:txBody>
      </p:sp>
    </p:spTree>
    <p:extLst>
      <p:ext uri="{BB962C8B-B14F-4D97-AF65-F5344CB8AC3E}">
        <p14:creationId xmlns:p14="http://schemas.microsoft.com/office/powerpoint/2010/main" val="884285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29ABE53-80E6-504F-87C2-DC04851DDA32}"/>
              </a:ext>
            </a:extLst>
          </p:cNvPr>
          <p:cNvPicPr>
            <a:picLocks noChangeAspect="1"/>
          </p:cNvPicPr>
          <p:nvPr/>
        </p:nvPicPr>
        <p:blipFill>
          <a:blip r:embed="rId2"/>
          <a:stretch>
            <a:fillRect/>
          </a:stretch>
        </p:blipFill>
        <p:spPr>
          <a:xfrm>
            <a:off x="1643798" y="1925372"/>
            <a:ext cx="8407400" cy="4343400"/>
          </a:xfrm>
          <a:prstGeom prst="rect">
            <a:avLst/>
          </a:prstGeom>
        </p:spPr>
      </p:pic>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44704"/>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www.infoq.com</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cn</a:t>
            </a:r>
            <a:r>
              <a:rPr lang="en-US" altLang="zh-CN" sz="2400" b="1" dirty="0">
                <a:latin typeface="仿宋" panose="02010609060101010101" pitchFamily="49" charset="-122"/>
                <a:ea typeface="仿宋" panose="02010609060101010101" pitchFamily="49" charset="-122"/>
                <a:cs typeface="+mn-ea"/>
                <a:sym typeface="+mn-lt"/>
              </a:rPr>
              <a:t>/articles/java-memory-model-4</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238774627"/>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173E1523-7BE0-5246-9EB8-20E934F3B479}"/>
              </a:ext>
            </a:extLst>
          </p:cNvPr>
          <p:cNvSpPr txBox="1"/>
          <p:nvPr/>
        </p:nvSpPr>
        <p:spPr>
          <a:xfrm>
            <a:off x="265176" y="1378092"/>
            <a:ext cx="11487142" cy="4893647"/>
          </a:xfrm>
          <a:prstGeom prst="rect">
            <a:avLst/>
          </a:prstGeom>
          <a:noFill/>
        </p:spPr>
        <p:txBody>
          <a:bodyPr wrap="square" rtlCol="0">
            <a:spAutoFit/>
          </a:bodyPr>
          <a:lstStyle/>
          <a:p>
            <a:r>
              <a:rPr lang="en-US" altLang="zh-CN" sz="2400" b="1" dirty="0">
                <a:solidFill>
                  <a:srgbClr val="FF0000"/>
                </a:solidFill>
                <a:latin typeface="FangSong" panose="02010609060101010101" pitchFamily="49" charset="-122"/>
                <a:ea typeface="FangSong" panose="02010609060101010101" pitchFamily="49" charset="-122"/>
              </a:rPr>
              <a:t>volatile</a:t>
            </a:r>
            <a:r>
              <a:rPr lang="zh-CN" altLang="en-US" sz="2400" b="1" dirty="0">
                <a:solidFill>
                  <a:srgbClr val="FF0000"/>
                </a:solidFill>
                <a:latin typeface="FangSong" panose="02010609060101010101" pitchFamily="49" charset="-122"/>
                <a:ea typeface="FangSong" panose="02010609060101010101" pitchFamily="49" charset="-122"/>
              </a:rPr>
              <a:t>背后的原理</a:t>
            </a:r>
          </a:p>
          <a:p>
            <a:r>
              <a:rPr lang="zh-CN" altLang="en-US" sz="2400" b="1" dirty="0">
                <a:latin typeface="FangSong" panose="02010609060101010101" pitchFamily="49" charset="-122"/>
                <a:ea typeface="FangSong" panose="02010609060101010101" pitchFamily="49" charset="-122"/>
              </a:rPr>
              <a:t>在</a:t>
            </a:r>
            <a:r>
              <a:rPr lang="en-US" altLang="zh-CN" sz="2400" b="1" dirty="0" err="1">
                <a:latin typeface="FangSong" panose="02010609060101010101" pitchFamily="49" charset="-122"/>
                <a:ea typeface="FangSong" panose="02010609060101010101" pitchFamily="49" charset="-122"/>
              </a:rPr>
              <a:t>DoubleCheck</a:t>
            </a:r>
            <a:r>
              <a:rPr lang="zh-CN" altLang="en-US" sz="2400" b="1" dirty="0">
                <a:latin typeface="FangSong" panose="02010609060101010101" pitchFamily="49" charset="-122"/>
                <a:ea typeface="FangSong" panose="02010609060101010101" pitchFamily="49" charset="-122"/>
              </a:rPr>
              <a:t>的汇编代码中我们看到加了</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关键字后汇编代码中多了一行</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指令，那么这个指令代表什么意思呢？</a:t>
            </a:r>
          </a:p>
          <a:p>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指令有两个功能：</a:t>
            </a:r>
          </a:p>
          <a:p>
            <a:r>
              <a:rPr lang="zh-CN" altLang="en-US" sz="2400" b="1" dirty="0">
                <a:latin typeface="FangSong" panose="02010609060101010101" pitchFamily="49" charset="-122"/>
                <a:ea typeface="FangSong" panose="02010609060101010101" pitchFamily="49" charset="-122"/>
              </a:rPr>
              <a:t>对</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总线和高速缓存加锁，加锁之后执行后面的指令，然后释放锁时将高速缓存中的数据刷新回主内存。</a:t>
            </a:r>
          </a:p>
          <a:p>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会让其他</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高速缓存中的缓存行失效，其他</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读取时必须要从主内存加载最新数据。</a:t>
            </a:r>
          </a:p>
          <a:p>
            <a:r>
              <a:rPr lang="zh-CN" altLang="en-US" sz="2400" b="1" dirty="0">
                <a:latin typeface="FangSong" panose="02010609060101010101" pitchFamily="49" charset="-122"/>
                <a:ea typeface="FangSong" panose="02010609060101010101" pitchFamily="49" charset="-122"/>
              </a:rPr>
              <a:t>简单来说就是</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指令可以实现缓存一致性。通过</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指令的这两个功能，我们就可以很简单的理解当共享变量</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用</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修饰后，每次更新</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的值都会导致缓存行的数据强制刷新最新值到主内存，</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变量之前的数据也会被刷新回主内存。同时其他线程必须到主内存读取最新</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的值。这样就实现了共享变量的可见性以及有序性。</a:t>
            </a:r>
          </a:p>
        </p:txBody>
      </p:sp>
    </p:spTree>
    <p:extLst>
      <p:ext uri="{BB962C8B-B14F-4D97-AF65-F5344CB8AC3E}">
        <p14:creationId xmlns:p14="http://schemas.microsoft.com/office/powerpoint/2010/main" val="3017297232"/>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ynchronized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2578420"/>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https://</a:t>
            </a:r>
            <a:r>
              <a:rPr lang="en-US" altLang="zh-CN" sz="2400" b="1" dirty="0" err="1">
                <a:latin typeface="仿宋" panose="02010609060101010101" pitchFamily="49" charset="-122"/>
                <a:ea typeface="仿宋" panose="02010609060101010101" pitchFamily="49" charset="-122"/>
                <a:cs typeface="+mn-ea"/>
                <a:sym typeface="+mn-lt"/>
              </a:rPr>
              <a:t>blog.csdn.net</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javazejian</a:t>
            </a:r>
            <a:r>
              <a:rPr lang="en-US" altLang="zh-CN" sz="2400" b="1" dirty="0">
                <a:latin typeface="仿宋" panose="02010609060101010101" pitchFamily="49" charset="-122"/>
                <a:ea typeface="仿宋" panose="02010609060101010101" pitchFamily="49" charset="-122"/>
                <a:cs typeface="+mn-ea"/>
                <a:sym typeface="+mn-lt"/>
              </a:rPr>
              <a:t>/article/details/72828483</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93256153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569660"/>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Basic</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data</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（基本类型）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Array</a:t>
            </a:r>
            <a:r>
              <a:rPr lang="zh-Hans" altLang="en-US" sz="2400" b="1" dirty="0">
                <a:latin typeface="仿宋" panose="02010609060101010101" pitchFamily="49" charset="-122"/>
                <a:ea typeface="仿宋" panose="02010609060101010101" pitchFamily="49" charset="-122"/>
                <a:cs typeface="+mn-ea"/>
                <a:sym typeface="+mn-lt"/>
              </a:rPr>
              <a:t>（数组）</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Field</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class</a:t>
            </a:r>
            <a:r>
              <a:rPr lang="zh-Hans" altLang="en-US" sz="2400" b="1" dirty="0">
                <a:latin typeface="仿宋" panose="02010609060101010101" pitchFamily="49" charset="-122"/>
                <a:ea typeface="仿宋" panose="02010609060101010101" pitchFamily="49" charset="-122"/>
                <a:cs typeface="+mn-ea"/>
                <a:sym typeface="+mn-lt"/>
              </a:rPr>
              <a:t> （字段类）</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380687995"/>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Basic</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data</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type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6575011"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用于通过原子的方式更新基本类型</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AtomicBoolean</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6E7A3AF-7DBA-824F-B214-017F2824A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31" y="1025700"/>
            <a:ext cx="4802769" cy="5863344"/>
          </a:xfrm>
          <a:prstGeom prst="rect">
            <a:avLst/>
          </a:prstGeom>
        </p:spPr>
      </p:pic>
      <p:pic>
        <p:nvPicPr>
          <p:cNvPr id="6" name="图片 5">
            <a:extLst>
              <a:ext uri="{FF2B5EF4-FFF2-40B4-BE49-F238E27FC236}">
                <a16:creationId xmlns:a16="http://schemas.microsoft.com/office/drawing/2014/main" id="{522A182B-5DDC-164D-9488-D7593991C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5" y="1025699"/>
            <a:ext cx="4799480" cy="5859329"/>
          </a:xfrm>
          <a:prstGeom prst="rect">
            <a:avLst/>
          </a:prstGeom>
        </p:spPr>
      </p:pic>
    </p:spTree>
    <p:extLst>
      <p:ext uri="{BB962C8B-B14F-4D97-AF65-F5344CB8AC3E}">
        <p14:creationId xmlns:p14="http://schemas.microsoft.com/office/powerpoint/2010/main" val="707733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the significance of CPU Cache?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C823D3F6-12B4-FB46-9B87-55B114A084DF}"/>
              </a:ext>
            </a:extLst>
          </p:cNvPr>
          <p:cNvPicPr>
            <a:picLocks noChangeAspect="1"/>
          </p:cNvPicPr>
          <p:nvPr/>
        </p:nvPicPr>
        <p:blipFill>
          <a:blip r:embed="rId3"/>
          <a:stretch>
            <a:fillRect/>
          </a:stretch>
        </p:blipFill>
        <p:spPr>
          <a:xfrm>
            <a:off x="1254525" y="1660422"/>
            <a:ext cx="3975100" cy="3975100"/>
          </a:xfrm>
          <a:prstGeom prst="rect">
            <a:avLst/>
          </a:prstGeom>
        </p:spPr>
      </p:pic>
      <p:pic>
        <p:nvPicPr>
          <p:cNvPr id="7" name="图片 6">
            <a:extLst>
              <a:ext uri="{FF2B5EF4-FFF2-40B4-BE49-F238E27FC236}">
                <a16:creationId xmlns:a16="http://schemas.microsoft.com/office/drawing/2014/main" id="{8FCC2DA6-001A-5242-B66B-24452FFFA776}"/>
              </a:ext>
            </a:extLst>
          </p:cNvPr>
          <p:cNvPicPr>
            <a:picLocks noChangeAspect="1"/>
          </p:cNvPicPr>
          <p:nvPr/>
        </p:nvPicPr>
        <p:blipFill>
          <a:blip r:embed="rId4"/>
          <a:stretch>
            <a:fillRect/>
          </a:stretch>
        </p:blipFill>
        <p:spPr>
          <a:xfrm>
            <a:off x="6071066" y="1874786"/>
            <a:ext cx="3858747" cy="3546372"/>
          </a:xfrm>
          <a:prstGeom prst="rect">
            <a:avLst/>
          </a:prstGeom>
        </p:spPr>
      </p:pic>
    </p:spTree>
    <p:extLst>
      <p:ext uri="{BB962C8B-B14F-4D97-AF65-F5344CB8AC3E}">
        <p14:creationId xmlns:p14="http://schemas.microsoft.com/office/powerpoint/2010/main" val="833227691"/>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Array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4841214"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通过原子的方式更新数组中的元素</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AtomicIntegerArray</a:t>
            </a:r>
            <a:r>
              <a:rPr lang="zh-Hans" altLang="en-US" sz="2400" b="1" dirty="0">
                <a:latin typeface="仿宋" panose="02010609060101010101" pitchFamily="49" charset="-122"/>
                <a:ea typeface="仿宋" panose="02010609060101010101" pitchFamily="49" charset="-122"/>
                <a:cs typeface="+mn-ea"/>
                <a:sym typeface="+mn-lt"/>
              </a:rPr>
              <a:t>  </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AtomicLongArray</a:t>
            </a:r>
            <a:r>
              <a:rPr lang="en-US" altLang="zh-Hans" sz="2400" b="1" dirty="0">
                <a:latin typeface="仿宋" panose="02010609060101010101" pitchFamily="49" charset="-122"/>
                <a:ea typeface="仿宋" panose="02010609060101010101" pitchFamily="49" charset="-122"/>
                <a:cs typeface="+mn-ea"/>
                <a:sym typeface="+mn-lt"/>
              </a:rPr>
              <a:t>     </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AtomicReferenceArray</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647D3A9-63AF-2E4B-8D4D-02AA41752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3038"/>
            <a:ext cx="5617509" cy="6858000"/>
          </a:xfrm>
          <a:prstGeom prst="rect">
            <a:avLst/>
          </a:prstGeom>
        </p:spPr>
      </p:pic>
      <p:pic>
        <p:nvPicPr>
          <p:cNvPr id="6" name="图片 5">
            <a:extLst>
              <a:ext uri="{FF2B5EF4-FFF2-40B4-BE49-F238E27FC236}">
                <a16:creationId xmlns:a16="http://schemas.microsoft.com/office/drawing/2014/main" id="{0B47DCB0-1371-664E-8B78-5B5D13370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7708" y="0"/>
            <a:ext cx="5617509" cy="6858000"/>
          </a:xfrm>
          <a:prstGeom prst="rect">
            <a:avLst/>
          </a:prstGeom>
        </p:spPr>
      </p:pic>
    </p:spTree>
    <p:extLst>
      <p:ext uri="{BB962C8B-B14F-4D97-AF65-F5344CB8AC3E}">
        <p14:creationId xmlns:p14="http://schemas.microsoft.com/office/powerpoint/2010/main" val="24400396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938992"/>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如果要原子的更新多个变量，就需要使用这个原子更新引用类型提供的类</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AtomicReferenceFieldUpdater</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原子更新引用类型里的字段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AtomicMarkableReference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原子更新带有标记位的引用类型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AtomicStampedReference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原子更新带有时间戳的引用类型</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96592092"/>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775136" y="1770898"/>
            <a:ext cx="5102471" cy="461665"/>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Code Example</a:t>
            </a:r>
          </a:p>
        </p:txBody>
      </p:sp>
    </p:spTree>
    <p:extLst>
      <p:ext uri="{BB962C8B-B14F-4D97-AF65-F5344CB8AC3E}">
        <p14:creationId xmlns:p14="http://schemas.microsoft.com/office/powerpoint/2010/main" val="162550757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Basic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ADF3B537-EE83-C641-B207-F6AB762D2BBF}"/>
              </a:ext>
            </a:extLst>
          </p:cNvPr>
          <p:cNvSpPr txBox="1"/>
          <p:nvPr/>
        </p:nvSpPr>
        <p:spPr>
          <a:xfrm>
            <a:off x="265176" y="2578420"/>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AQS</a:t>
            </a:r>
            <a:r>
              <a:rPr lang="zh-Hans" altLang="en-US" sz="2400" b="1" dirty="0">
                <a:latin typeface="仿宋" panose="02010609060101010101" pitchFamily="49" charset="-122"/>
                <a:ea typeface="仿宋" panose="02010609060101010101" pitchFamily="49" charset="-122"/>
                <a:cs typeface="+mn-ea"/>
                <a:sym typeface="+mn-lt"/>
              </a:rPr>
              <a:t>（</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AbstractQueuedSynchronizer</a:t>
            </a:r>
            <a:r>
              <a:rPr lang="zh-Hans" altLang="en-US" sz="2400" b="1" dirty="0">
                <a:latin typeface="仿宋" panose="02010609060101010101" pitchFamily="49" charset="-122"/>
                <a:ea typeface="仿宋" panose="02010609060101010101" pitchFamily="49" charset="-122"/>
                <a:cs typeface="+mn-ea"/>
                <a:sym typeface="+mn-lt"/>
              </a:rPr>
              <a: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CAS</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FF0000"/>
                </a:solidFill>
                <a:latin typeface="仿宋" panose="02010609060101010101" pitchFamily="49" charset="-122"/>
                <a:ea typeface="仿宋" panose="02010609060101010101" pitchFamily="49" charset="-122"/>
                <a:cs typeface="+mn-ea"/>
              </a:rPr>
              <a:t>Compare And Swap</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43326611"/>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378565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多线程并发的执行，之间通过某种 共享 状态来同步，只有当状态满足 </a:t>
            </a:r>
            <a:r>
              <a:rPr lang="en-US" altLang="zh-Hans" sz="2400" b="1" dirty="0" err="1">
                <a:latin typeface="仿宋" panose="02010609060101010101" pitchFamily="49" charset="-122"/>
                <a:ea typeface="仿宋" panose="02010609060101010101" pitchFamily="49" charset="-122"/>
                <a:cs typeface="+mn-ea"/>
                <a:sym typeface="+mn-lt"/>
              </a:rPr>
              <a:t>xxxx</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条件，才能触发线程执行 </a:t>
            </a:r>
            <a:r>
              <a:rPr lang="en-US" altLang="zh-Hans" sz="2400" b="1" dirty="0" err="1">
                <a:latin typeface="仿宋" panose="02010609060101010101" pitchFamily="49" charset="-122"/>
                <a:ea typeface="仿宋" panose="02010609060101010101" pitchFamily="49" charset="-122"/>
                <a:cs typeface="+mn-ea"/>
                <a:sym typeface="+mn-lt"/>
              </a:rPr>
              <a:t>xxxx</a:t>
            </a:r>
            <a:r>
              <a:rPr lang="en-US" altLang="zh-Hans"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这个共同的语义可以称之为同步器。可以认为以上所有的锁机制都可以基于同步器定制来实现的。而</a:t>
            </a:r>
            <a:r>
              <a:rPr lang="en-US" altLang="zh-Hans" sz="2400" b="1" dirty="0" err="1">
                <a:latin typeface="仿宋" panose="02010609060101010101" pitchFamily="49" charset="-122"/>
                <a:ea typeface="仿宋" panose="02010609060101010101" pitchFamily="49" charset="-122"/>
                <a:cs typeface="+mn-ea"/>
                <a:sym typeface="+mn-lt"/>
              </a:rPr>
              <a:t>juc</a:t>
            </a:r>
            <a:r>
              <a:rPr lang="en-US" altLang="zh-Hans"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java.util.concurrent</a:t>
            </a:r>
            <a:r>
              <a:rPr lang="en-US" altLang="zh-Han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里的思想是 将这些场景抽象出来的语义通过统一的同步框架来支持。</a:t>
            </a:r>
            <a:r>
              <a:rPr lang="en-US" altLang="zh-Hans" sz="2400" b="1" dirty="0" err="1">
                <a:latin typeface="仿宋" panose="02010609060101010101" pitchFamily="49" charset="-122"/>
                <a:ea typeface="仿宋" panose="02010609060101010101" pitchFamily="49" charset="-122"/>
                <a:cs typeface="+mn-ea"/>
                <a:sym typeface="+mn-lt"/>
              </a:rPr>
              <a:t>juc</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里所有的这些锁机制都是基于 </a:t>
            </a:r>
            <a:r>
              <a:rPr lang="en-US" altLang="zh-Hans" sz="2400" b="1" dirty="0">
                <a:latin typeface="仿宋" panose="02010609060101010101" pitchFamily="49" charset="-122"/>
                <a:ea typeface="仿宋" panose="02010609060101010101" pitchFamily="49" charset="-122"/>
                <a:cs typeface="+mn-ea"/>
                <a:sym typeface="+mn-lt"/>
              </a:rPr>
              <a:t>AQS </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AbstractQueuedSynchronizer</a:t>
            </a:r>
            <a:r>
              <a:rPr lang="en-US" altLang="zh-Hans"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框架上构建的。</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644CD8BC-F225-2E4A-8420-36F38874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80" y="130629"/>
            <a:ext cx="4193091" cy="6858000"/>
          </a:xfrm>
          <a:prstGeom prst="rect">
            <a:avLst/>
          </a:prstGeom>
        </p:spPr>
      </p:pic>
    </p:spTree>
    <p:extLst>
      <p:ext uri="{BB962C8B-B14F-4D97-AF65-F5344CB8AC3E}">
        <p14:creationId xmlns:p14="http://schemas.microsoft.com/office/powerpoint/2010/main" val="3819401081"/>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Doug Lea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的论文</a:t>
            </a: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gee.cs.oswego.edu</a:t>
            </a:r>
            <a:r>
              <a:rPr lang="en-US" altLang="zh-CN" sz="2400" b="1" dirty="0">
                <a:latin typeface="仿宋" panose="02010609060101010101" pitchFamily="49" charset="-122"/>
                <a:ea typeface="仿宋" panose="02010609060101010101" pitchFamily="49" charset="-122"/>
                <a:cs typeface="+mn-ea"/>
                <a:sym typeface="+mn-lt"/>
              </a:rPr>
              <a:t>/dl/papers/</a:t>
            </a:r>
            <a:r>
              <a:rPr lang="en-US" altLang="zh-CN" sz="2400" b="1" dirty="0" err="1">
                <a:latin typeface="仿宋" panose="02010609060101010101" pitchFamily="49" charset="-122"/>
                <a:ea typeface="仿宋" panose="02010609060101010101" pitchFamily="49" charset="-122"/>
                <a:cs typeface="+mn-ea"/>
                <a:sym typeface="+mn-lt"/>
              </a:rPr>
              <a:t>aqs.pdf</a:t>
            </a:r>
            <a:endParaRPr lang="en-US" altLang="zh-Hans" sz="2400" b="1" dirty="0">
              <a:latin typeface="仿宋" panose="02010609060101010101" pitchFamily="49" charset="-122"/>
              <a:ea typeface="仿宋" panose="02010609060101010101" pitchFamily="49" charset="-122"/>
              <a:cs typeface="+mn-ea"/>
              <a:sym typeface="+mn-lt"/>
            </a:endParaRPr>
          </a:p>
        </p:txBody>
      </p:sp>
      <p:grpSp>
        <p:nvGrpSpPr>
          <p:cNvPr id="4" name="组合 3">
            <a:extLst>
              <a:ext uri="{FF2B5EF4-FFF2-40B4-BE49-F238E27FC236}">
                <a16:creationId xmlns:a16="http://schemas.microsoft.com/office/drawing/2014/main" id="{B7E99CAF-1C5C-2546-A5EA-1B8D3849386B}"/>
              </a:ext>
            </a:extLst>
          </p:cNvPr>
          <p:cNvGrpSpPr/>
          <p:nvPr/>
        </p:nvGrpSpPr>
        <p:grpSpPr>
          <a:xfrm>
            <a:off x="265176" y="2125127"/>
            <a:ext cx="6768704" cy="4732873"/>
            <a:chOff x="5110308" y="2103132"/>
            <a:chExt cx="6768704" cy="4732873"/>
          </a:xfrm>
        </p:grpSpPr>
        <p:pic>
          <p:nvPicPr>
            <p:cNvPr id="2" name="图片 1">
              <a:extLst>
                <a:ext uri="{FF2B5EF4-FFF2-40B4-BE49-F238E27FC236}">
                  <a16:creationId xmlns:a16="http://schemas.microsoft.com/office/drawing/2014/main" id="{42E93D47-0692-404E-BD13-B73369C95FF1}"/>
                </a:ext>
              </a:extLst>
            </p:cNvPr>
            <p:cNvPicPr>
              <a:picLocks noChangeAspect="1"/>
            </p:cNvPicPr>
            <p:nvPr/>
          </p:nvPicPr>
          <p:blipFill>
            <a:blip r:embed="rId3"/>
            <a:stretch>
              <a:fillRect/>
            </a:stretch>
          </p:blipFill>
          <p:spPr>
            <a:xfrm>
              <a:off x="5110308" y="2103132"/>
              <a:ext cx="6768704" cy="4732873"/>
            </a:xfrm>
            <a:prstGeom prst="rect">
              <a:avLst/>
            </a:prstGeom>
          </p:spPr>
        </p:pic>
        <p:sp>
          <p:nvSpPr>
            <p:cNvPr id="8" name="TextBox 50">
              <a:extLst>
                <a:ext uri="{FF2B5EF4-FFF2-40B4-BE49-F238E27FC236}">
                  <a16:creationId xmlns:a16="http://schemas.microsoft.com/office/drawing/2014/main" id="{13DB0600-C3FF-DA4C-919B-8371152B1B88}"/>
                </a:ext>
              </a:extLst>
            </p:cNvPr>
            <p:cNvSpPr txBox="1"/>
            <p:nvPr/>
          </p:nvSpPr>
          <p:spPr>
            <a:xfrm>
              <a:off x="6186869" y="2195678"/>
              <a:ext cx="4615582" cy="369332"/>
            </a:xfrm>
            <a:prstGeom prst="rect">
              <a:avLst/>
            </a:prstGeom>
            <a:noFill/>
          </p:spPr>
          <p:txBody>
            <a:bodyPr wrap="square" rtlCol="0">
              <a:spAutoFit/>
            </a:bodyPr>
            <a:lstStyle/>
            <a:p>
              <a:r>
                <a:rPr lang="en-US" altLang="zh-CN" b="1" dirty="0" err="1">
                  <a:solidFill>
                    <a:srgbClr val="FF0000"/>
                  </a:solidFill>
                  <a:latin typeface="仿宋" panose="02010609060101010101" pitchFamily="49" charset="-122"/>
                  <a:ea typeface="仿宋" panose="02010609060101010101" pitchFamily="49" charset="-122"/>
                  <a:cs typeface="+mn-ea"/>
                  <a:sym typeface="+mn-lt"/>
                </a:rPr>
                <a:t>java.util.concurrent.locks</a:t>
              </a:r>
              <a:r>
                <a:rPr lang="zh-CN" altLang="en-US" b="1" dirty="0">
                  <a:solidFill>
                    <a:srgbClr val="FF0000"/>
                  </a:solidFill>
                  <a:latin typeface="仿宋" panose="02010609060101010101" pitchFamily="49" charset="-122"/>
                  <a:ea typeface="仿宋" panose="02010609060101010101" pitchFamily="49" charset="-122"/>
                  <a:cs typeface="+mn-ea"/>
                  <a:sym typeface="+mn-lt"/>
                </a:rPr>
                <a:t>大致结构</a:t>
              </a:r>
              <a:endParaRPr lang="en-US" altLang="zh-Hans" b="1" dirty="0">
                <a:solidFill>
                  <a:srgbClr val="FF0000"/>
                </a:solidFill>
                <a:latin typeface="仿宋" panose="02010609060101010101" pitchFamily="49" charset="-122"/>
                <a:ea typeface="仿宋" panose="02010609060101010101" pitchFamily="49" charset="-122"/>
                <a:cs typeface="+mn-ea"/>
                <a:sym typeface="+mn-lt"/>
              </a:endParaRPr>
            </a:p>
          </p:txBody>
        </p:sp>
      </p:grpSp>
      <p:sp>
        <p:nvSpPr>
          <p:cNvPr id="9" name="TextBox 50">
            <a:extLst>
              <a:ext uri="{FF2B5EF4-FFF2-40B4-BE49-F238E27FC236}">
                <a16:creationId xmlns:a16="http://schemas.microsoft.com/office/drawing/2014/main" id="{FADF7416-FE77-D54A-82D5-ABF99DA6330D}"/>
              </a:ext>
            </a:extLst>
          </p:cNvPr>
          <p:cNvSpPr txBox="1"/>
          <p:nvPr/>
        </p:nvSpPr>
        <p:spPr>
          <a:xfrm>
            <a:off x="7033880" y="2906513"/>
            <a:ext cx="4615582" cy="3170099"/>
          </a:xfrm>
          <a:prstGeom prst="rect">
            <a:avLst/>
          </a:prstGeom>
          <a:noFill/>
        </p:spPr>
        <p:txBody>
          <a:bodyPr wrap="square" rtlCol="0">
            <a:spAutoFit/>
          </a:bodyPr>
          <a:lstStyle/>
          <a:p>
            <a:r>
              <a:rPr lang="zh-Hans" altLang="en-US" sz="2000" b="1" dirty="0">
                <a:latin typeface="仿宋" panose="02010609060101010101" pitchFamily="49" charset="-122"/>
                <a:ea typeface="仿宋" panose="02010609060101010101" pitchFamily="49" charset="-122"/>
                <a:cs typeface="+mn-ea"/>
                <a:sym typeface="+mn-lt"/>
              </a:rPr>
              <a:t>左</a:t>
            </a:r>
            <a:r>
              <a:rPr lang="zh-CN" altLang="en-US" sz="2000" b="1" dirty="0">
                <a:latin typeface="仿宋" panose="02010609060101010101" pitchFamily="49" charset="-122"/>
                <a:ea typeface="仿宋" panose="02010609060101010101" pitchFamily="49" charset="-122"/>
                <a:cs typeface="+mn-ea"/>
                <a:sym typeface="+mn-lt"/>
              </a:rPr>
              <a:t>图中，</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的实现类其实都是构建在</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zh-CN" altLang="en-US" sz="2000" b="1" dirty="0">
                <a:latin typeface="仿宋" panose="02010609060101010101" pitchFamily="49" charset="-122"/>
                <a:ea typeface="仿宋" panose="02010609060101010101" pitchFamily="49" charset="-122"/>
                <a:cs typeface="+mn-ea"/>
                <a:sym typeface="+mn-lt"/>
              </a:rPr>
              <a:t>上，为何图中没有用</a:t>
            </a:r>
            <a:r>
              <a:rPr lang="en-US" altLang="zh-CN" sz="2000" b="1" dirty="0">
                <a:latin typeface="仿宋" panose="02010609060101010101" pitchFamily="49" charset="-122"/>
                <a:ea typeface="仿宋" panose="02010609060101010101" pitchFamily="49" charset="-122"/>
                <a:cs typeface="+mn-ea"/>
                <a:sym typeface="+mn-lt"/>
              </a:rPr>
              <a:t>UML</a:t>
            </a:r>
            <a:r>
              <a:rPr lang="zh-CN" altLang="en-US" sz="2000" b="1" dirty="0">
                <a:latin typeface="仿宋" panose="02010609060101010101" pitchFamily="49" charset="-122"/>
                <a:ea typeface="仿宋" panose="02010609060101010101" pitchFamily="49" charset="-122"/>
                <a:cs typeface="+mn-ea"/>
                <a:sym typeface="+mn-lt"/>
              </a:rPr>
              <a:t>线表示呢，这是每个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实现类都持有自己内部类</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的实例，而这个</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就是继承</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。为何要实现不同的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呢？这和每种</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用途相关。另外还有</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机制。下文会举例说明不同同步器内的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实现。</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78113237"/>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2358897-F895-FD49-87E3-7EBC580637F2}"/>
              </a:ext>
            </a:extLst>
          </p:cNvPr>
          <p:cNvSpPr txBox="1"/>
          <p:nvPr/>
        </p:nvSpPr>
        <p:spPr>
          <a:xfrm>
            <a:off x="265176" y="1272135"/>
            <a:ext cx="11574524" cy="2677656"/>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CAS(Compare And Swap)</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，即比较并交换。</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是解决多线程并行情况下使用锁造成性能损耗的一种机制，</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操作包含三个操作数</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内存位置（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）、预期原值（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）和新值</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。如果内存位置的值与预期原值相匹配，那么处理器会自动将该位置值更新为新值。否则，处理器不做任何操作。无论哪种情况，它都会在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指令之前返回该位置的值。</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有效地说明了“我认为位置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应该包含值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；如果包含该值，则将</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放到这个位置；否则，不要更改该位置，只告诉我这个位置现在的值即可。</a:t>
            </a:r>
            <a:endParaRPr lang="en-US" altLang="zh-Hans" sz="2400" b="1" dirty="0">
              <a:latin typeface="仿宋" panose="02010609060101010101" pitchFamily="49" charset="-122"/>
              <a:ea typeface="仿宋" panose="02010609060101010101" pitchFamily="49" charset="-122"/>
              <a:cs typeface="+mn-ea"/>
              <a:sym typeface="+mn-lt"/>
            </a:endParaRPr>
          </a:p>
        </p:txBody>
      </p:sp>
      <p:sp>
        <p:nvSpPr>
          <p:cNvPr id="8" name="TextBox 50">
            <a:extLst>
              <a:ext uri="{FF2B5EF4-FFF2-40B4-BE49-F238E27FC236}">
                <a16:creationId xmlns:a16="http://schemas.microsoft.com/office/drawing/2014/main" id="{63326DA1-78DF-824A-B8F1-C56BAAF8A2D9}"/>
              </a:ext>
            </a:extLst>
          </p:cNvPr>
          <p:cNvSpPr txBox="1"/>
          <p:nvPr/>
        </p:nvSpPr>
        <p:spPr>
          <a:xfrm>
            <a:off x="265176" y="4196225"/>
            <a:ext cx="11574524" cy="2308324"/>
          </a:xfrm>
          <a:prstGeom prst="rect">
            <a:avLst/>
          </a:prstGeom>
          <a:noFill/>
        </p:spPr>
        <p:txBody>
          <a:bodyPr wrap="square" rtlCol="0">
            <a:spAutoFit/>
          </a:bodyPr>
          <a:lstStyle/>
          <a:p>
            <a:r>
              <a:rPr lang="zh-CN" altLang="en-US" sz="2400" b="1" dirty="0">
                <a:solidFill>
                  <a:srgbClr val="FF0000"/>
                </a:solidFill>
                <a:latin typeface="仿宋" panose="02010609060101010101" pitchFamily="49" charset="-122"/>
                <a:ea typeface="仿宋" panose="02010609060101010101" pitchFamily="49" charset="-122"/>
                <a:cs typeface="+mn-ea"/>
                <a:sym typeface="+mn-lt"/>
              </a:rPr>
              <a:t>在</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sun.misc.Unsafe</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类提供了硬件级别的原子操作来实现这个</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java.util.concurrent</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包下的大量类都使用了这个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Unsafe.java</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类的</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操作。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有 </a:t>
            </a:r>
            <a:r>
              <a:rPr lang="en-US" altLang="zh-CN" sz="2400" b="1" dirty="0">
                <a:latin typeface="仿宋" panose="02010609060101010101" pitchFamily="49" charset="-122"/>
                <a:ea typeface="仿宋" panose="02010609060101010101" pitchFamily="49" charset="-122"/>
                <a:cs typeface="+mn-ea"/>
                <a:sym typeface="+mn-lt"/>
              </a:rPr>
              <a:t>3 </a:t>
            </a:r>
            <a:r>
              <a:rPr lang="zh-CN" altLang="en-US" sz="2400" b="1" dirty="0">
                <a:latin typeface="仿宋" panose="02010609060101010101" pitchFamily="49" charset="-122"/>
                <a:ea typeface="仿宋" panose="02010609060101010101" pitchFamily="49" charset="-122"/>
                <a:cs typeface="+mn-ea"/>
                <a:sym typeface="+mn-lt"/>
              </a:rPr>
              <a:t>个操作数，内存值 </a:t>
            </a:r>
            <a:r>
              <a:rPr lang="en-US" altLang="zh-Hans" sz="2400" b="1" dirty="0">
                <a:latin typeface="仿宋" panose="02010609060101010101" pitchFamily="49" charset="-122"/>
                <a:ea typeface="仿宋" panose="02010609060101010101" pitchFamily="49" charset="-122"/>
                <a:cs typeface="+mn-ea"/>
                <a:sym typeface="+mn-lt"/>
              </a:rPr>
              <a:t>V</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旧的预期值 </a:t>
            </a:r>
            <a:r>
              <a:rPr lang="en-US" altLang="zh-Hans" sz="2400" b="1" dirty="0">
                <a:latin typeface="仿宋" panose="02010609060101010101" pitchFamily="49" charset="-122"/>
                <a:ea typeface="仿宋" panose="02010609060101010101" pitchFamily="49" charset="-122"/>
                <a:cs typeface="+mn-ea"/>
                <a:sym typeface="+mn-lt"/>
              </a:rPr>
              <a:t>A</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要修改的新值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当且仅当预期值 </a:t>
            </a:r>
            <a:r>
              <a:rPr lang="en-US" altLang="zh-Hans" sz="2400" b="1" dirty="0">
                <a:latin typeface="仿宋" panose="02010609060101010101" pitchFamily="49" charset="-122"/>
                <a:ea typeface="仿宋" panose="02010609060101010101" pitchFamily="49" charset="-122"/>
                <a:cs typeface="+mn-ea"/>
                <a:sym typeface="+mn-lt"/>
              </a:rPr>
              <a:t>A </a:t>
            </a:r>
            <a:r>
              <a:rPr lang="zh-CN" altLang="en-US" sz="2400" b="1" dirty="0">
                <a:latin typeface="仿宋" panose="02010609060101010101" pitchFamily="49" charset="-122"/>
                <a:ea typeface="仿宋" panose="02010609060101010101" pitchFamily="49" charset="-122"/>
                <a:cs typeface="+mn-ea"/>
                <a:sym typeface="+mn-lt"/>
              </a:rPr>
              <a:t>和内存值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相同时，将内存值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修改为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否则什么都不做。 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p:txBody>
      </p:sp>
    </p:spTree>
    <p:extLst>
      <p:ext uri="{BB962C8B-B14F-4D97-AF65-F5344CB8AC3E}">
        <p14:creationId xmlns:p14="http://schemas.microsoft.com/office/powerpoint/2010/main" val="18754546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典型应用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2308324"/>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java.util.concurrent.atomic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包下的类大多是使用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操作来实现的</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eg</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AtomicInteger.java,AtomicBoolean,AtomicLong</a:t>
            </a:r>
            <a:r>
              <a:rPr lang="en-US" altLang="zh-CN"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乐观锁用到的机制就是 </a:t>
            </a:r>
            <a:r>
              <a:rPr lang="en-US" altLang="zh-Hans" sz="2400" b="1" dirty="0">
                <a:latin typeface="仿宋" panose="02010609060101010101" pitchFamily="49" charset="-122"/>
                <a:ea typeface="仿宋" panose="02010609060101010101" pitchFamily="49" charset="-122"/>
                <a:cs typeface="+mn-ea"/>
                <a:sym typeface="+mn-lt"/>
              </a:rPr>
              <a:t>CAS</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a:p>
            <a:r>
              <a:rPr lang="zh-CN" altLang="en-US" sz="2400" b="1" dirty="0">
                <a:latin typeface="仿宋" panose="02010609060101010101" pitchFamily="49" charset="-122"/>
                <a:ea typeface="仿宋" panose="02010609060101010101" pitchFamily="49" charset="-122"/>
                <a:cs typeface="+mn-ea"/>
                <a:sym typeface="+mn-lt"/>
              </a:rPr>
              <a:t>一个线程的失败或者挂起不应该影响其他线程的失败或挂起的算法。</a:t>
            </a:r>
          </a:p>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1C18B3E8-1F9B-5B41-AA86-728BC26BC802}"/>
              </a:ext>
            </a:extLst>
          </p:cNvPr>
          <p:cNvSpPr txBox="1"/>
          <p:nvPr/>
        </p:nvSpPr>
        <p:spPr>
          <a:xfrm>
            <a:off x="265176" y="4177995"/>
            <a:ext cx="11574524" cy="830997"/>
          </a:xfrm>
          <a:prstGeom prst="rect">
            <a:avLst/>
          </a:prstGeom>
          <a:noFill/>
        </p:spPr>
        <p:txBody>
          <a:bodyPr wrap="square" rtlCol="0">
            <a:spAutoFit/>
          </a:bodyPr>
          <a:lstStyle/>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现代的 </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提供了特殊的指令，可以自动更新共享数据，而且能够检测到其他线程的干扰，而 </a:t>
            </a:r>
            <a:r>
              <a:rPr lang="en-US" altLang="zh-Hans" sz="2400" b="1" dirty="0" err="1">
                <a:solidFill>
                  <a:srgbClr val="00B050"/>
                </a:solidFill>
                <a:latin typeface="仿宋" panose="02010609060101010101" pitchFamily="49" charset="-122"/>
                <a:ea typeface="仿宋" panose="02010609060101010101" pitchFamily="49" charset="-122"/>
                <a:cs typeface="+mn-ea"/>
                <a:sym typeface="+mn-lt"/>
              </a:rPr>
              <a:t>compareAndSet</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就用这些代替了锁定。</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0157851"/>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如何做到不用锁来更新</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5047536"/>
          </a:xfrm>
          <a:prstGeom prst="rect">
            <a:avLst/>
          </a:prstGeom>
          <a:noFill/>
        </p:spPr>
        <p:txBody>
          <a:bodyPr wrap="square" rtlCol="0">
            <a:spAutoFit/>
          </a:bodyPr>
          <a:lstStyle/>
          <a:p>
            <a:r>
              <a:rPr lang="zh-CN" altLang="en-US" sz="1400" b="1" dirty="0">
                <a:solidFill>
                  <a:srgbClr val="FF0000"/>
                </a:solidFill>
                <a:latin typeface="仿宋" panose="02010609060101010101" pitchFamily="49" charset="-122"/>
                <a:ea typeface="仿宋" panose="02010609060101010101" pitchFamily="49" charset="-122"/>
                <a:cs typeface="+mn-ea"/>
                <a:sym typeface="+mn-lt"/>
              </a:rPr>
              <a:t>拿出 </a:t>
            </a:r>
            <a:r>
              <a:rPr lang="en-US" altLang="zh-Hans" sz="1400" b="1" dirty="0" err="1">
                <a:solidFill>
                  <a:srgbClr val="FF0000"/>
                </a:solidFill>
                <a:latin typeface="仿宋" panose="02010609060101010101" pitchFamily="49" charset="-122"/>
                <a:ea typeface="仿宋" panose="02010609060101010101" pitchFamily="49" charset="-122"/>
                <a:cs typeface="+mn-ea"/>
                <a:sym typeface="+mn-lt"/>
              </a:rPr>
              <a:t>AtomicInteger</a:t>
            </a:r>
            <a:r>
              <a:rPr lang="en-US" altLang="zh-Hans" sz="1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1400" b="1" dirty="0">
                <a:solidFill>
                  <a:srgbClr val="FF0000"/>
                </a:solidFill>
                <a:latin typeface="仿宋" panose="02010609060101010101" pitchFamily="49" charset="-122"/>
                <a:ea typeface="仿宋" panose="02010609060101010101" pitchFamily="49" charset="-122"/>
                <a:cs typeface="+mn-ea"/>
                <a:sym typeface="+mn-lt"/>
              </a:rPr>
              <a:t>来研究在没有锁的情况下是如何做到数据正确性的。</a:t>
            </a:r>
          </a:p>
          <a:p>
            <a:r>
              <a:rPr lang="en-US" altLang="zh-Hans" sz="1400" b="1" dirty="0">
                <a:latin typeface="仿宋" panose="02010609060101010101" pitchFamily="49" charset="-122"/>
                <a:ea typeface="仿宋" panose="02010609060101010101" pitchFamily="49" charset="-122"/>
                <a:cs typeface="+mn-ea"/>
                <a:sym typeface="+mn-lt"/>
              </a:rPr>
              <a:t>private volatile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value;</a:t>
            </a:r>
          </a:p>
          <a:p>
            <a:r>
              <a:rPr lang="zh-CN" altLang="en-US" sz="1400" b="1" dirty="0">
                <a:latin typeface="仿宋" panose="02010609060101010101" pitchFamily="49" charset="-122"/>
                <a:ea typeface="仿宋" panose="02010609060101010101" pitchFamily="49" charset="-122"/>
                <a:cs typeface="+mn-ea"/>
                <a:sym typeface="+mn-lt"/>
              </a:rPr>
              <a:t>在没有锁的机制下可能需要借助 </a:t>
            </a:r>
            <a:r>
              <a:rPr lang="en-US" altLang="zh-Hans" sz="1400" b="1" dirty="0">
                <a:latin typeface="仿宋" panose="02010609060101010101" pitchFamily="49" charset="-122"/>
                <a:ea typeface="仿宋" panose="02010609060101010101" pitchFamily="49" charset="-122"/>
                <a:cs typeface="+mn-ea"/>
                <a:sym typeface="+mn-lt"/>
              </a:rPr>
              <a:t>volatile </a:t>
            </a:r>
            <a:r>
              <a:rPr lang="zh-CN" altLang="en-US" sz="1400" b="1" dirty="0">
                <a:latin typeface="仿宋" panose="02010609060101010101" pitchFamily="49" charset="-122"/>
                <a:ea typeface="仿宋" panose="02010609060101010101" pitchFamily="49" charset="-122"/>
                <a:cs typeface="+mn-ea"/>
                <a:sym typeface="+mn-lt"/>
              </a:rPr>
              <a:t>原语，保证线程间的数据是可见的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共享的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 这样才获取变量的值的时候才能直接读取。</a:t>
            </a:r>
          </a:p>
          <a:p>
            <a:r>
              <a:rPr lang="zh-CN" altLang="en-US" sz="1400" b="1" dirty="0">
                <a:latin typeface="仿宋" panose="02010609060101010101" pitchFamily="49" charset="-122"/>
                <a:ea typeface="仿宋" panose="02010609060101010101" pitchFamily="49" charset="-122"/>
                <a:cs typeface="+mn-ea"/>
                <a:sym typeface="+mn-lt"/>
              </a:rPr>
              <a:t> </a:t>
            </a:r>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r>
              <a:rPr lang="zh-CN" altLang="en-US" sz="1400" b="1" dirty="0">
                <a:latin typeface="仿宋" panose="02010609060101010101" pitchFamily="49" charset="-122"/>
                <a:ea typeface="仿宋" panose="02010609060101010101" pitchFamily="49" charset="-122"/>
                <a:cs typeface="+mn-ea"/>
                <a:sym typeface="+mn-lt"/>
              </a:rPr>
              <a:t>在这里采用了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操作，每次从内存中读取数据然后将此数据和</a:t>
            </a:r>
            <a:r>
              <a:rPr lang="en-US" altLang="zh-CN" sz="1400" b="1" dirty="0">
                <a:latin typeface="仿宋" panose="02010609060101010101" pitchFamily="49" charset="-122"/>
                <a:ea typeface="仿宋" panose="02010609060101010101" pitchFamily="49" charset="-122"/>
                <a:cs typeface="+mn-ea"/>
                <a:sym typeface="+mn-lt"/>
              </a:rPr>
              <a:t>+1 </a:t>
            </a:r>
            <a:r>
              <a:rPr lang="zh-CN" altLang="en-US" sz="1400" b="1" dirty="0">
                <a:latin typeface="仿宋" panose="02010609060101010101" pitchFamily="49" charset="-122"/>
                <a:ea typeface="仿宋" panose="02010609060101010101" pitchFamily="49" charset="-122"/>
                <a:cs typeface="+mn-ea"/>
                <a:sym typeface="+mn-lt"/>
              </a:rPr>
              <a:t>后的结果进行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操作，如果成功就返回结果，否则重试直到成功为止。 而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 </a:t>
            </a:r>
            <a:r>
              <a:rPr lang="zh-CN" altLang="en-US" sz="1400" b="1" dirty="0">
                <a:latin typeface="仿宋" panose="02010609060101010101" pitchFamily="49" charset="-122"/>
                <a:ea typeface="仿宋" panose="02010609060101010101" pitchFamily="49" charset="-122"/>
                <a:cs typeface="+mn-ea"/>
                <a:sym typeface="+mn-lt"/>
              </a:rPr>
              <a:t>利用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指令的操作。</a:t>
            </a:r>
          </a:p>
          <a:p>
            <a:r>
              <a:rPr lang="en-US" altLang="zh-Hans" sz="1400" b="1" dirty="0">
                <a:latin typeface="仿宋" panose="02010609060101010101" pitchFamily="49" charset="-122"/>
                <a:ea typeface="仿宋" panose="02010609060101010101" pitchFamily="49" charset="-122"/>
                <a:cs typeface="+mn-ea"/>
                <a:sym typeface="+mn-lt"/>
              </a:rPr>
              <a:t>public final </a:t>
            </a:r>
            <a:r>
              <a:rPr lang="en-US" altLang="zh-Hans" sz="1400" b="1" dirty="0" err="1">
                <a:latin typeface="仿宋" panose="02010609060101010101" pitchFamily="49" charset="-122"/>
                <a:ea typeface="仿宋" panose="02010609060101010101" pitchFamily="49" charset="-122"/>
                <a:cs typeface="+mn-ea"/>
                <a:sym typeface="+mn-lt"/>
              </a:rPr>
              <a:t>boolean</a:t>
            </a:r>
            <a:r>
              <a:rPr lang="en-US" altLang="zh-Hans" sz="1400" b="1" dirty="0">
                <a:latin typeface="仿宋" panose="02010609060101010101" pitchFamily="49" charset="-122"/>
                <a:ea typeface="仿宋" panose="02010609060101010101" pitchFamily="49" charset="-122"/>
                <a:cs typeface="+mn-ea"/>
                <a:sym typeface="+mn-lt"/>
              </a:rPr>
              <a:t>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expect,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update) {</a:t>
            </a:r>
          </a:p>
          <a:p>
            <a:r>
              <a:rPr lang="en-US" altLang="zh-Hans" sz="1400" b="1" dirty="0">
                <a:latin typeface="仿宋" panose="02010609060101010101" pitchFamily="49" charset="-122"/>
                <a:ea typeface="仿宋" panose="02010609060101010101" pitchFamily="49" charset="-122"/>
                <a:cs typeface="+mn-ea"/>
                <a:sym typeface="+mn-lt"/>
              </a:rPr>
              <a:t>return </a:t>
            </a:r>
            <a:r>
              <a:rPr lang="en-US" altLang="zh-Hans" sz="1400" b="1" dirty="0" err="1">
                <a:latin typeface="仿宋" panose="02010609060101010101" pitchFamily="49" charset="-122"/>
                <a:ea typeface="仿宋" panose="02010609060101010101" pitchFamily="49" charset="-122"/>
                <a:cs typeface="+mn-ea"/>
                <a:sym typeface="+mn-lt"/>
              </a:rPr>
              <a:t>unsafe.compareAndSwapInt</a:t>
            </a:r>
            <a:r>
              <a:rPr lang="en-US" altLang="zh-Hans" sz="1400" b="1" dirty="0">
                <a:latin typeface="仿宋" panose="02010609060101010101" pitchFamily="49" charset="-122"/>
                <a:ea typeface="仿宋" panose="02010609060101010101" pitchFamily="49" charset="-122"/>
                <a:cs typeface="+mn-ea"/>
                <a:sym typeface="+mn-lt"/>
              </a:rPr>
              <a:t>(this, </a:t>
            </a:r>
            <a:r>
              <a:rPr lang="en-US" altLang="zh-Hans" sz="1400" b="1" dirty="0" err="1">
                <a:latin typeface="仿宋" panose="02010609060101010101" pitchFamily="49" charset="-122"/>
                <a:ea typeface="仿宋" panose="02010609060101010101" pitchFamily="49" charset="-122"/>
                <a:cs typeface="+mn-ea"/>
                <a:sym typeface="+mn-lt"/>
              </a:rPr>
              <a:t>valueOffset</a:t>
            </a:r>
            <a:r>
              <a:rPr lang="en-US" altLang="zh-Hans" sz="1400" b="1" dirty="0">
                <a:latin typeface="仿宋" panose="02010609060101010101" pitchFamily="49" charset="-122"/>
                <a:ea typeface="仿宋" panose="02010609060101010101" pitchFamily="49" charset="-122"/>
                <a:cs typeface="+mn-ea"/>
                <a:sym typeface="+mn-lt"/>
              </a:rPr>
              <a:t>, expect, update);</a:t>
            </a:r>
          </a:p>
          <a:p>
            <a:r>
              <a:rPr lang="en-US" altLang="zh-Hans" sz="1400" b="1" dirty="0">
                <a:latin typeface="仿宋" panose="02010609060101010101" pitchFamily="49" charset="-122"/>
                <a:ea typeface="仿宋" panose="02010609060101010101" pitchFamily="49" charset="-122"/>
                <a:cs typeface="+mn-ea"/>
                <a:sym typeface="+mn-lt"/>
              </a:rPr>
              <a:t>}</a:t>
            </a:r>
          </a:p>
          <a:p>
            <a:r>
              <a:rPr lang="zh-CN" altLang="en-US" sz="1400" b="1" dirty="0">
                <a:latin typeface="仿宋" panose="02010609060101010101" pitchFamily="49" charset="-122"/>
                <a:ea typeface="仿宋" panose="02010609060101010101" pitchFamily="49" charset="-122"/>
                <a:cs typeface="+mn-ea"/>
                <a:sym typeface="+mn-lt"/>
              </a:rPr>
              <a:t>整体的过程就是这样子的，利用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的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指令，同时借助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Java </a:t>
            </a:r>
            <a:r>
              <a:rPr lang="zh-CN" altLang="en-US" sz="1400" b="1" dirty="0">
                <a:latin typeface="仿宋" panose="02010609060101010101" pitchFamily="49" charset="-122"/>
                <a:ea typeface="仿宋" panose="02010609060101010101" pitchFamily="49" charset="-122"/>
                <a:cs typeface="+mn-ea"/>
                <a:sym typeface="+mn-lt"/>
              </a:rPr>
              <a:t>的非阻塞算法。其它原子操作都是利用类似的特性完成的。</a:t>
            </a:r>
          </a:p>
          <a:p>
            <a:r>
              <a:rPr lang="zh-CN" altLang="en-US" sz="1400" b="1" dirty="0">
                <a:latin typeface="仿宋" panose="02010609060101010101" pitchFamily="49" charset="-122"/>
                <a:ea typeface="仿宋" panose="02010609060101010101" pitchFamily="49" charset="-122"/>
                <a:cs typeface="+mn-ea"/>
                <a:sym typeface="+mn-lt"/>
              </a:rPr>
              <a:t>而整个 </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都是建立在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之上的，因此对于 </a:t>
            </a:r>
            <a:r>
              <a:rPr lang="en-US" altLang="zh-Hans" sz="1400" b="1" dirty="0">
                <a:latin typeface="仿宋" panose="02010609060101010101" pitchFamily="49" charset="-122"/>
                <a:ea typeface="仿宋" panose="02010609060101010101" pitchFamily="49" charset="-122"/>
                <a:cs typeface="+mn-ea"/>
                <a:sym typeface="+mn-lt"/>
              </a:rPr>
              <a:t>synchronized </a:t>
            </a:r>
            <a:r>
              <a:rPr lang="zh-CN" altLang="en-US" sz="1400" b="1" dirty="0">
                <a:latin typeface="仿宋" panose="02010609060101010101" pitchFamily="49" charset="-122"/>
                <a:ea typeface="仿宋" panose="02010609060101010101" pitchFamily="49" charset="-122"/>
                <a:cs typeface="+mn-ea"/>
                <a:sym typeface="+mn-lt"/>
              </a:rPr>
              <a:t>阻塞算法，</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在性能上有了很大的提升。</a:t>
            </a:r>
            <a:endParaRPr lang="en-US" altLang="zh-Hans" sz="1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BCC2E33-EEDD-474C-A7C4-07CA61F72FC6}"/>
              </a:ext>
            </a:extLst>
          </p:cNvPr>
          <p:cNvPicPr>
            <a:picLocks noChangeAspect="1"/>
          </p:cNvPicPr>
          <p:nvPr/>
        </p:nvPicPr>
        <p:blipFill>
          <a:blip r:embed="rId3"/>
          <a:stretch>
            <a:fillRect/>
          </a:stretch>
        </p:blipFill>
        <p:spPr>
          <a:xfrm>
            <a:off x="265176" y="2111143"/>
            <a:ext cx="3971224" cy="953639"/>
          </a:xfrm>
          <a:prstGeom prst="rect">
            <a:avLst/>
          </a:prstGeom>
        </p:spPr>
      </p:pic>
      <p:pic>
        <p:nvPicPr>
          <p:cNvPr id="3" name="图片 2">
            <a:extLst>
              <a:ext uri="{FF2B5EF4-FFF2-40B4-BE49-F238E27FC236}">
                <a16:creationId xmlns:a16="http://schemas.microsoft.com/office/drawing/2014/main" id="{7AA2470B-C9ED-404B-B699-FE7199CEBF8B}"/>
              </a:ext>
            </a:extLst>
          </p:cNvPr>
          <p:cNvPicPr>
            <a:picLocks noChangeAspect="1"/>
          </p:cNvPicPr>
          <p:nvPr/>
        </p:nvPicPr>
        <p:blipFill>
          <a:blip r:embed="rId4"/>
          <a:stretch>
            <a:fillRect/>
          </a:stretch>
        </p:blipFill>
        <p:spPr>
          <a:xfrm>
            <a:off x="265176" y="3222221"/>
            <a:ext cx="6297205" cy="1362828"/>
          </a:xfrm>
          <a:prstGeom prst="rect">
            <a:avLst/>
          </a:prstGeom>
        </p:spPr>
      </p:pic>
    </p:spTree>
    <p:extLst>
      <p:ext uri="{BB962C8B-B14F-4D97-AF65-F5344CB8AC3E}">
        <p14:creationId xmlns:p14="http://schemas.microsoft.com/office/powerpoint/2010/main" val="2254578789"/>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面临的问题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ABA</a:t>
            </a:r>
            <a:endParaRPr lang="en-US" sz="28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B62535FB-6837-464B-B566-4AC17F91F741}"/>
              </a:ext>
            </a:extLst>
          </p:cNvPr>
          <p:cNvSpPr txBox="1"/>
          <p:nvPr/>
        </p:nvSpPr>
        <p:spPr>
          <a:xfrm>
            <a:off x="265176" y="1269186"/>
            <a:ext cx="11574524"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算法实现一个重要前提需要取出内存中某时刻的数据，而在下时刻比较并替换，那么在这个时间差类会导致数据的变化。</a:t>
            </a:r>
          </a:p>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比如说一个线程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从内存位置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，这时候另一个线程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也从内存中取出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，并且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进行了一些操作变成了 </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又将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位置的数据变成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，这时候线程</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进行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操作发现内存中仍然是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操作成功。尽管线程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操作成功，但是不代表这个过程就是没有问题的。如果链表的头在变化了两次后恢复了原值，但 是不代表链表就没有变化。</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解决思路</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个：</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solidFill>
                  <a:srgbClr val="00B050"/>
                </a:solidFill>
                <a:latin typeface="仿宋" panose="02010609060101010101" pitchFamily="49" charset="-122"/>
                <a:ea typeface="仿宋" panose="02010609060101010101" pitchFamily="49" charset="-122"/>
                <a:cs typeface="+mn-ea"/>
                <a:sym typeface="+mn-lt"/>
              </a:rPr>
              <a:t>前面提到的原子操作 </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AtomicStampedReference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AtomicMarkableReference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就很有用了。</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每次变量更新时都给变量的版本号加</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1</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只要变量被某一线程修改过，改变量对应的版本号就会发生递增变化，从而解决了</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ABA</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问题。</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FC208237-C373-7544-8CCA-CD91E80F95B2}"/>
              </a:ext>
            </a:extLst>
          </p:cNvPr>
          <p:cNvPicPr>
            <a:picLocks noChangeAspect="1"/>
          </p:cNvPicPr>
          <p:nvPr/>
        </p:nvPicPr>
        <p:blipFill>
          <a:blip r:embed="rId3"/>
          <a:stretch>
            <a:fillRect/>
          </a:stretch>
        </p:blipFill>
        <p:spPr>
          <a:xfrm>
            <a:off x="4067124" y="1107744"/>
            <a:ext cx="7772576" cy="5516386"/>
          </a:xfrm>
          <a:prstGeom prst="rect">
            <a:avLst/>
          </a:prstGeom>
        </p:spPr>
      </p:pic>
    </p:spTree>
    <p:extLst>
      <p:ext uri="{BB962C8B-B14F-4D97-AF65-F5344CB8AC3E}">
        <p14:creationId xmlns:p14="http://schemas.microsoft.com/office/powerpoint/2010/main" val="36274011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MESI protocol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A79C9A64-E740-B444-B98F-21A89B50CC5D}"/>
              </a:ext>
            </a:extLst>
          </p:cNvPr>
          <p:cNvPicPr>
            <a:picLocks noChangeAspect="1"/>
          </p:cNvPicPr>
          <p:nvPr/>
        </p:nvPicPr>
        <p:blipFill>
          <a:blip r:embed="rId3"/>
          <a:stretch>
            <a:fillRect/>
          </a:stretch>
        </p:blipFill>
        <p:spPr>
          <a:xfrm>
            <a:off x="775136" y="1334291"/>
            <a:ext cx="5853793" cy="4345083"/>
          </a:xfrm>
          <a:prstGeom prst="rect">
            <a:avLst/>
          </a:prstGeom>
        </p:spPr>
      </p:pic>
      <p:pic>
        <p:nvPicPr>
          <p:cNvPr id="4" name="图片 3">
            <a:extLst>
              <a:ext uri="{FF2B5EF4-FFF2-40B4-BE49-F238E27FC236}">
                <a16:creationId xmlns:a16="http://schemas.microsoft.com/office/drawing/2014/main" id="{401E2FE0-45F9-1149-962E-52DF1F4782DB}"/>
              </a:ext>
            </a:extLst>
          </p:cNvPr>
          <p:cNvPicPr>
            <a:picLocks noChangeAspect="1"/>
          </p:cNvPicPr>
          <p:nvPr/>
        </p:nvPicPr>
        <p:blipFill>
          <a:blip r:embed="rId4"/>
          <a:stretch>
            <a:fillRect/>
          </a:stretch>
        </p:blipFill>
        <p:spPr>
          <a:xfrm>
            <a:off x="7546317" y="1959429"/>
            <a:ext cx="3104174" cy="2671947"/>
          </a:xfrm>
          <a:prstGeom prst="rect">
            <a:avLst/>
          </a:prstGeom>
        </p:spPr>
      </p:pic>
      <p:sp>
        <p:nvSpPr>
          <p:cNvPr id="8" name="TextBox 100">
            <a:extLst>
              <a:ext uri="{FF2B5EF4-FFF2-40B4-BE49-F238E27FC236}">
                <a16:creationId xmlns:a16="http://schemas.microsoft.com/office/drawing/2014/main" id="{95959916-C227-CF4A-8BE9-8B24C3707EEB}"/>
              </a:ext>
            </a:extLst>
          </p:cNvPr>
          <p:cNvSpPr txBox="1"/>
          <p:nvPr/>
        </p:nvSpPr>
        <p:spPr>
          <a:xfrm>
            <a:off x="5628904" y="5999559"/>
            <a:ext cx="6088425"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en.wikipedia.org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MESI_protocol</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65247303"/>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Category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Of</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Locks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4524315"/>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公平锁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非公平锁（</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FairSync</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NonfairSync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可重入锁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ReentrantLock</a:t>
            </a:r>
            <a:r>
              <a:rPr lang="en-US" altLang="zh-CN"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独享锁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共享锁</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互斥锁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读写锁（</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Mutex</a:t>
            </a:r>
            <a:r>
              <a:rPr lang="en-US" altLang="zh-Hans" sz="2400" b="1" dirty="0">
                <a:latin typeface="仿宋" panose="02010609060101010101" pitchFamily="49" charset="-122"/>
                <a:ea typeface="仿宋" panose="02010609060101010101" pitchFamily="49" charset="-122"/>
                <a:cs typeface="+mn-ea"/>
                <a:sym typeface="+mn-lt"/>
              </a:rPr>
              <a:t> Lock/ </a:t>
            </a:r>
            <a:r>
              <a:rPr lang="en-US" altLang="zh-Hans" sz="2400" b="1" dirty="0" err="1">
                <a:latin typeface="仿宋" panose="02010609060101010101" pitchFamily="49" charset="-122"/>
                <a:ea typeface="仿宋" panose="02010609060101010101" pitchFamily="49" charset="-122"/>
                <a:cs typeface="+mn-ea"/>
                <a:sym typeface="+mn-lt"/>
              </a:rPr>
              <a:t>ReadWriteLock</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悲观锁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Optimistic Lock/Pessimistic Lock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分段锁（</a:t>
            </a:r>
            <a:r>
              <a:rPr lang="en-US" altLang="zh-CN" sz="2400" b="1" dirty="0">
                <a:latin typeface="仿宋" panose="02010609060101010101" pitchFamily="49" charset="-122"/>
                <a:ea typeface="仿宋" panose="02010609060101010101" pitchFamily="49" charset="-122"/>
                <a:cs typeface="+mn-ea"/>
                <a:sym typeface="+mn-lt"/>
              </a:rPr>
              <a:t> Multiple Segment Lock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适应性自旋（</a:t>
            </a:r>
            <a:r>
              <a:rPr lang="en-US" altLang="zh-CN" sz="2400" b="1" dirty="0">
                <a:latin typeface="仿宋" panose="02010609060101010101" pitchFamily="49" charset="-122"/>
                <a:ea typeface="仿宋" panose="02010609060101010101" pitchFamily="49" charset="-122"/>
                <a:cs typeface="+mn-ea"/>
                <a:sym typeface="+mn-lt"/>
              </a:rPr>
              <a:t>Adaptive  Spinning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锁消除（</a:t>
            </a:r>
            <a:r>
              <a:rPr lang="en-US" altLang="zh-CN" sz="2400" b="1" dirty="0">
                <a:latin typeface="仿宋" panose="02010609060101010101" pitchFamily="49" charset="-122"/>
                <a:ea typeface="仿宋" panose="02010609060101010101" pitchFamily="49" charset="-122"/>
                <a:cs typeface="+mn-ea"/>
                <a:sym typeface="+mn-lt"/>
              </a:rPr>
              <a:t>Lock Elimination</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锁粗化（</a:t>
            </a:r>
            <a:r>
              <a:rPr lang="en-US" altLang="zh-CN" sz="2400" b="1" dirty="0">
                <a:latin typeface="仿宋" panose="02010609060101010101" pitchFamily="49" charset="-122"/>
                <a:ea typeface="仿宋" panose="02010609060101010101" pitchFamily="49" charset="-122"/>
                <a:cs typeface="+mn-ea"/>
                <a:sym typeface="+mn-lt"/>
              </a:rPr>
              <a:t>Lock Coarsening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偏向锁（</a:t>
            </a:r>
            <a:r>
              <a:rPr lang="en-US" altLang="zh-CN" sz="2400" b="1" dirty="0">
                <a:latin typeface="仿宋" panose="02010609060101010101" pitchFamily="49" charset="-122"/>
                <a:ea typeface="仿宋" panose="02010609060101010101" pitchFamily="49" charset="-122"/>
                <a:cs typeface="+mn-ea"/>
                <a:sym typeface="+mn-lt"/>
              </a:rPr>
              <a:t>Biased Locking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轻量级锁（</a:t>
            </a:r>
            <a:r>
              <a:rPr lang="en-US" altLang="zh-CN" sz="2400" b="1" dirty="0">
                <a:latin typeface="仿宋" panose="02010609060101010101" pitchFamily="49" charset="-122"/>
                <a:ea typeface="仿宋" panose="02010609060101010101" pitchFamily="49" charset="-122"/>
                <a:cs typeface="+mn-ea"/>
                <a:sym typeface="+mn-lt"/>
              </a:rPr>
              <a:t>Lightweight Locking</a:t>
            </a:r>
            <a:r>
              <a:rPr lang="zh-CN"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重量级锁（</a:t>
            </a:r>
            <a:r>
              <a:rPr lang="en-US" altLang="zh-Hans" sz="2400" b="1" dirty="0">
                <a:latin typeface="仿宋" panose="02010609060101010101" pitchFamily="49" charset="-122"/>
                <a:ea typeface="仿宋" panose="02010609060101010101" pitchFamily="49" charset="-122"/>
                <a:cs typeface="+mn-ea"/>
                <a:sym typeface="+mn-lt"/>
              </a:rPr>
              <a:t>Heavyweight</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Locking</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49409221"/>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JDK1.6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对</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的优化</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607372"/>
            <a:ext cx="11487142" cy="5324535"/>
          </a:xfrm>
          <a:prstGeom prst="rect">
            <a:avLst/>
          </a:prstGeom>
          <a:noFill/>
        </p:spPr>
        <p:txBody>
          <a:bodyPr wrap="square" rtlCol="0">
            <a:spAutoFit/>
          </a:bodyPr>
          <a:lstStyle/>
          <a:p>
            <a:r>
              <a:rPr lang="zh-Hans" altLang="en-US" sz="2000" b="1" dirty="0">
                <a:latin typeface="FangSong" panose="02010609060101010101" pitchFamily="49" charset="-122"/>
                <a:ea typeface="FangSong" panose="02010609060101010101" pitchFamily="49" charset="-122"/>
              </a:rPr>
              <a:t>    </a:t>
            </a:r>
            <a:r>
              <a:rPr lang="en-US" altLang="zh-Hans" sz="2000" b="1" i="1" u="sng" dirty="0">
                <a:latin typeface="FangSong" panose="02010609060101010101" pitchFamily="49" charset="-122"/>
                <a:ea typeface="FangSong" panose="02010609060101010101" pitchFamily="49" charset="-122"/>
              </a:rPr>
              <a:t>JDK1.6</a:t>
            </a:r>
            <a:r>
              <a:rPr lang="zh-CN" altLang="en-US" sz="2000" b="1" i="1" u="sng" dirty="0">
                <a:latin typeface="FangSong" panose="02010609060101010101" pitchFamily="49" charset="-122"/>
                <a:ea typeface="FangSong" panose="02010609060101010101" pitchFamily="49" charset="-122"/>
              </a:rPr>
              <a:t>对对</a:t>
            </a:r>
            <a:r>
              <a:rPr lang="en-US" altLang="zh-Hans" sz="2000" b="1" i="1" u="sng" dirty="0">
                <a:latin typeface="FangSong" panose="02010609060101010101" pitchFamily="49" charset="-122"/>
                <a:ea typeface="FangSong" panose="02010609060101010101" pitchFamily="49" charset="-122"/>
              </a:rPr>
              <a:t>synchronized</a:t>
            </a:r>
            <a:r>
              <a:rPr lang="zh-CN" altLang="en-US" sz="2000" b="1" i="1" u="sng" dirty="0">
                <a:latin typeface="FangSong" panose="02010609060101010101" pitchFamily="49" charset="-122"/>
                <a:ea typeface="FangSong" panose="02010609060101010101" pitchFamily="49" charset="-122"/>
              </a:rPr>
              <a:t>的优化主要体现在引入了“偏向锁”和“轻量级锁”的概念，同时</a:t>
            </a:r>
            <a:r>
              <a:rPr lang="en-US" altLang="zh-Hans" sz="2000" b="1" i="1" u="sng" dirty="0">
                <a:latin typeface="FangSong" panose="02010609060101010101" pitchFamily="49" charset="-122"/>
                <a:ea typeface="FangSong" panose="02010609060101010101" pitchFamily="49" charset="-122"/>
              </a:rPr>
              <a:t>synchronized</a:t>
            </a:r>
            <a:r>
              <a:rPr lang="zh-CN" altLang="en-US" sz="2000" b="1" i="1" u="sng" dirty="0">
                <a:latin typeface="FangSong" panose="02010609060101010101" pitchFamily="49" charset="-122"/>
                <a:ea typeface="FangSong" panose="02010609060101010101" pitchFamily="49" charset="-122"/>
              </a:rPr>
              <a:t>的锁</a:t>
            </a:r>
            <a:r>
              <a:rPr lang="zh-CN" altLang="en-US" sz="2000" b="1" i="1" u="sng" dirty="0">
                <a:solidFill>
                  <a:srgbClr val="00B050"/>
                </a:solidFill>
                <a:latin typeface="FangSong" panose="02010609060101010101" pitchFamily="49" charset="-122"/>
                <a:ea typeface="FangSong" panose="02010609060101010101" pitchFamily="49" charset="-122"/>
              </a:rPr>
              <a:t>只可升级，不可降级</a:t>
            </a:r>
            <a:r>
              <a:rPr lang="zh-Hans" altLang="en-US" sz="2000" b="1" i="1" u="sng" dirty="0">
                <a:latin typeface="FangSong" panose="02010609060101010101" pitchFamily="49" charset="-122"/>
                <a:ea typeface="FangSong" panose="02010609060101010101" pitchFamily="49" charset="-122"/>
              </a:rPr>
              <a:t>。</a:t>
            </a:r>
            <a:endParaRPr lang="en-US" altLang="zh-Hans" sz="2000" b="1" i="1" u="sng" dirty="0">
              <a:latin typeface="FangSong" panose="02010609060101010101" pitchFamily="49" charset="-122"/>
              <a:ea typeface="FangSong" panose="02010609060101010101" pitchFamily="49" charset="-122"/>
            </a:endParaRPr>
          </a:p>
          <a:p>
            <a:r>
              <a:rPr lang="zh-Hans" altLang="en-US" sz="2000" b="1" dirty="0">
                <a:latin typeface="FangSong" panose="02010609060101010101" pitchFamily="49" charset="-122"/>
                <a:ea typeface="FangSong" panose="02010609060101010101" pitchFamily="49" charset="-122"/>
              </a:rPr>
              <a:t>    </a:t>
            </a:r>
            <a:r>
              <a:rPr lang="zh-CN" altLang="en-US" sz="2000" b="1" dirty="0">
                <a:latin typeface="FangSong" panose="02010609060101010101" pitchFamily="49" charset="-122"/>
                <a:ea typeface="FangSong" panose="02010609060101010101" pitchFamily="49" charset="-122"/>
              </a:rPr>
              <a:t>偏向锁的思想是指如果一个线程获得了锁，那么就从无锁模式进入偏向模式，这一步是通过</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操作来做的，进入偏向模式的线程每一次访问这个锁的同步代码块时都不需要再进行同步操作，除非有其他线程访问这个锁。</a:t>
            </a:r>
          </a:p>
          <a:p>
            <a:r>
              <a:rPr lang="zh-Hans" altLang="en-US" sz="2000" b="1" dirty="0">
                <a:latin typeface="FangSong" panose="02010609060101010101" pitchFamily="49" charset="-122"/>
                <a:ea typeface="FangSong" panose="02010609060101010101" pitchFamily="49" charset="-122"/>
              </a:rPr>
              <a:t>    </a:t>
            </a:r>
            <a:r>
              <a:rPr lang="zh-CN" altLang="en-US" sz="2000" b="1" dirty="0">
                <a:latin typeface="FangSong" panose="02010609060101010101" pitchFamily="49" charset="-122"/>
                <a:ea typeface="FangSong" panose="02010609060101010101" pitchFamily="49" charset="-122"/>
              </a:rPr>
              <a:t>偏向锁提高的是那些带同步但无竞争的代码的性能，也就是说如果你的同步代码块很长时间都是同一个线程访问，偏向锁就会提高效率，因为他减少了重复获取锁和释放锁产生的性能消耗。如果你的同步代码块会频繁的在多个线程之间访问，可以使用参数</a:t>
            </a:r>
            <a:r>
              <a:rPr lang="en-US" altLang="zh-CN" sz="2000" b="1" dirty="0">
                <a:latin typeface="FangSong" panose="02010609060101010101" pitchFamily="49" charset="-122"/>
                <a:ea typeface="FangSong" panose="02010609060101010101" pitchFamily="49" charset="-122"/>
              </a:rPr>
              <a:t>-XX</a:t>
            </a:r>
            <a:r>
              <a:rPr lang="zh-CN" altLang="en-US" sz="2000" b="1" dirty="0">
                <a:latin typeface="FangSong" panose="02010609060101010101" pitchFamily="49" charset="-122"/>
                <a:ea typeface="FangSong" panose="02010609060101010101" pitchFamily="49" charset="-122"/>
              </a:rPr>
              <a:t>：</a:t>
            </a:r>
            <a:r>
              <a:rPr lang="en-US" altLang="zh-CN" sz="2000" b="1" dirty="0">
                <a:latin typeface="FangSong" panose="02010609060101010101" pitchFamily="49" charset="-122"/>
                <a:ea typeface="FangSong" panose="02010609060101010101" pitchFamily="49" charset="-122"/>
              </a:rPr>
              <a:t>-</a:t>
            </a:r>
            <a:r>
              <a:rPr lang="en-US" altLang="zh-CN" sz="2000" b="1" dirty="0" err="1">
                <a:latin typeface="FangSong" panose="02010609060101010101" pitchFamily="49" charset="-122"/>
                <a:ea typeface="FangSong" panose="02010609060101010101" pitchFamily="49" charset="-122"/>
              </a:rPr>
              <a:t>UseBiasedLocking</a:t>
            </a:r>
            <a:r>
              <a:rPr lang="zh-CN" altLang="en-US" sz="2000" b="1" dirty="0">
                <a:latin typeface="FangSong" panose="02010609060101010101" pitchFamily="49" charset="-122"/>
                <a:ea typeface="FangSong" panose="02010609060101010101" pitchFamily="49" charset="-122"/>
              </a:rPr>
              <a:t>来禁止偏向锁产生，避免在多个锁状态之间切换。</a:t>
            </a:r>
          </a:p>
          <a:p>
            <a:r>
              <a:rPr lang="zh-Hans" altLang="en-US" sz="2000" b="1" dirty="0">
                <a:latin typeface="FangSong" panose="02010609060101010101" pitchFamily="49" charset="-122"/>
                <a:ea typeface="FangSong" panose="02010609060101010101" pitchFamily="49" charset="-122"/>
              </a:rPr>
              <a:t>    </a:t>
            </a:r>
            <a:r>
              <a:rPr lang="zh-CN" altLang="en-US" sz="2000" b="1" dirty="0">
                <a:latin typeface="FangSong" panose="02010609060101010101" pitchFamily="49" charset="-122"/>
                <a:ea typeface="FangSong" panose="02010609060101010101" pitchFamily="49" charset="-122"/>
              </a:rPr>
              <a:t>偏向锁优化了只有一个线程进入同步代码块的情况，当多个线程访问锁时偏向锁就升级为了轻量级锁。</a:t>
            </a:r>
          </a:p>
          <a:p>
            <a:r>
              <a:rPr lang="zh-Hans" altLang="en-US" sz="2000" b="1" dirty="0">
                <a:latin typeface="FangSong" panose="02010609060101010101" pitchFamily="49" charset="-122"/>
                <a:ea typeface="FangSong" panose="02010609060101010101" pitchFamily="49" charset="-122"/>
              </a:rPr>
              <a:t>    </a:t>
            </a:r>
            <a:r>
              <a:rPr lang="zh-CN" altLang="en-US" sz="2000" b="1" dirty="0">
                <a:latin typeface="FangSong" panose="02010609060101010101" pitchFamily="49" charset="-122"/>
                <a:ea typeface="FangSong" panose="02010609060101010101" pitchFamily="49" charset="-122"/>
              </a:rPr>
              <a:t>轻量级锁的思想是当多个线程进入同步代码块后，多个线程未发生竞争时一直保持轻量级锁，通过</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来获取锁。如果发生竞争，首先会采用</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自旋操作来获取锁，自旋在极短时间内发生，有固定的自旋次数，一旦自旋获取失败，则升级为重量级锁。</a:t>
            </a:r>
          </a:p>
          <a:p>
            <a:r>
              <a:rPr lang="zh-CN" altLang="en-US" sz="2000" b="1" dirty="0">
                <a:latin typeface="FangSong" panose="02010609060101010101" pitchFamily="49" charset="-122"/>
                <a:ea typeface="FangSong" panose="02010609060101010101" pitchFamily="49" charset="-122"/>
              </a:rPr>
              <a:t>轻量级锁优化了多个线程进入同步代码块的情况，多个线程未发生竞争时，可以通过</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获取锁，减少锁状态切换。当多个线程发生竞争时，不是直接阻塞线程，而是通过</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自旋来尝试获取锁，减少了阻塞线程的概率，这样就提高了</a:t>
            </a:r>
            <a:r>
              <a:rPr lang="en-US" altLang="zh-CN" sz="2000" b="1" dirty="0">
                <a:latin typeface="FangSong" panose="02010609060101010101" pitchFamily="49" charset="-122"/>
                <a:ea typeface="FangSong" panose="02010609060101010101" pitchFamily="49" charset="-122"/>
              </a:rPr>
              <a:t>synchronized</a:t>
            </a:r>
            <a:r>
              <a:rPr lang="zh-CN" altLang="en-US" sz="2000" b="1" dirty="0">
                <a:latin typeface="FangSong" panose="02010609060101010101" pitchFamily="49" charset="-122"/>
                <a:ea typeface="FangSong" panose="02010609060101010101" pitchFamily="49" charset="-122"/>
              </a:rPr>
              <a:t>锁的性能。</a:t>
            </a:r>
          </a:p>
        </p:txBody>
      </p:sp>
      <p:sp>
        <p:nvSpPr>
          <p:cNvPr id="8" name="TextBox 50">
            <a:extLst>
              <a:ext uri="{FF2B5EF4-FFF2-40B4-BE49-F238E27FC236}">
                <a16:creationId xmlns:a16="http://schemas.microsoft.com/office/drawing/2014/main" id="{6BCE69E4-6D84-4F4C-A326-3F6A9D14A8B9}"/>
              </a:ext>
            </a:extLst>
          </p:cNvPr>
          <p:cNvSpPr txBox="1"/>
          <p:nvPr/>
        </p:nvSpPr>
        <p:spPr>
          <a:xfrm>
            <a:off x="265176" y="1095875"/>
            <a:ext cx="7667541" cy="400110"/>
          </a:xfrm>
          <a:prstGeom prst="rect">
            <a:avLst/>
          </a:prstGeom>
          <a:noFill/>
        </p:spPr>
        <p:txBody>
          <a:bodyPr wrap="square" rtlCol="0">
            <a:spAutoFit/>
          </a:bodyPr>
          <a:lstStyle/>
          <a:p>
            <a:r>
              <a:rPr lang="en-US" altLang="zh-Hans" sz="2000" b="1" dirty="0">
                <a:solidFill>
                  <a:srgbClr val="FF0000"/>
                </a:solidFill>
                <a:latin typeface="FangSong" panose="02010609060101010101" pitchFamily="49" charset="-122"/>
                <a:ea typeface="FangSong" panose="02010609060101010101" pitchFamily="49" charset="-122"/>
                <a:sym typeface="Wingdings" pitchFamily="2" charset="2"/>
              </a:rPr>
              <a:t> </a:t>
            </a:r>
            <a:r>
              <a:rPr lang="zh-Hans" altLang="en-US" sz="2000" b="1" dirty="0">
                <a:solidFill>
                  <a:srgbClr val="FF0000"/>
                </a:solidFill>
                <a:latin typeface="FangSong" panose="02010609060101010101" pitchFamily="49" charset="-122"/>
                <a:ea typeface="FangSong" panose="02010609060101010101" pitchFamily="49" charset="-122"/>
                <a:sym typeface="Wingdings" pitchFamily="2" charset="2"/>
              </a:rPr>
              <a:t>偏向锁 </a:t>
            </a:r>
            <a:r>
              <a:rPr lang="en-US" altLang="zh-Hans" sz="2000" b="1" dirty="0">
                <a:solidFill>
                  <a:srgbClr val="FF0000"/>
                </a:solidFill>
                <a:latin typeface="FangSong" panose="02010609060101010101" pitchFamily="49" charset="-122"/>
                <a:ea typeface="FangSong" panose="02010609060101010101" pitchFamily="49" charset="-122"/>
                <a:sym typeface="Wingdings" pitchFamily="2" charset="2"/>
              </a:rPr>
              <a:t></a:t>
            </a:r>
            <a:r>
              <a:rPr lang="zh-Hans" altLang="en-US" sz="2000" b="1" dirty="0">
                <a:solidFill>
                  <a:srgbClr val="FF0000"/>
                </a:solidFill>
                <a:latin typeface="FangSong" panose="02010609060101010101" pitchFamily="49" charset="-122"/>
                <a:ea typeface="FangSong" panose="02010609060101010101" pitchFamily="49" charset="-122"/>
                <a:sym typeface="Wingdings" pitchFamily="2" charset="2"/>
              </a:rPr>
              <a:t> 轻量级锁 </a:t>
            </a:r>
            <a:r>
              <a:rPr lang="en-US" altLang="zh-Hans" sz="2000" b="1" dirty="0">
                <a:solidFill>
                  <a:srgbClr val="FF0000"/>
                </a:solidFill>
                <a:latin typeface="FangSong" panose="02010609060101010101" pitchFamily="49" charset="-122"/>
                <a:ea typeface="FangSong" panose="02010609060101010101" pitchFamily="49" charset="-122"/>
                <a:sym typeface="Wingdings" pitchFamily="2" charset="2"/>
              </a:rPr>
              <a:t></a:t>
            </a:r>
            <a:r>
              <a:rPr lang="zh-Hans" altLang="en-US" sz="2000" b="1" dirty="0">
                <a:solidFill>
                  <a:srgbClr val="FF0000"/>
                </a:solidFill>
                <a:latin typeface="FangSong" panose="02010609060101010101" pitchFamily="49" charset="-122"/>
                <a:ea typeface="FangSong" panose="02010609060101010101" pitchFamily="49" charset="-122"/>
                <a:sym typeface="Wingdings" pitchFamily="2" charset="2"/>
              </a:rPr>
              <a:t> 重量级锁</a:t>
            </a:r>
            <a:endParaRPr lang="zh-CN" altLang="en-US" sz="2000" b="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219509775"/>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Utilities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230832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Condition</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CyclicBarrier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CountDownLatch</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Semaphore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Exchange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Callable</a:t>
            </a:r>
          </a:p>
        </p:txBody>
      </p:sp>
    </p:spTree>
    <p:extLst>
      <p:ext uri="{BB962C8B-B14F-4D97-AF65-F5344CB8AC3E}">
        <p14:creationId xmlns:p14="http://schemas.microsoft.com/office/powerpoint/2010/main" val="2513774754"/>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Condition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7EB04D35-DC7E-E249-B41E-4C8EAAE27305}"/>
              </a:ext>
            </a:extLst>
          </p:cNvPr>
          <p:cNvPicPr>
            <a:picLocks noChangeAspect="1"/>
          </p:cNvPicPr>
          <p:nvPr/>
        </p:nvPicPr>
        <p:blipFill>
          <a:blip r:embed="rId3"/>
          <a:stretch>
            <a:fillRect/>
          </a:stretch>
        </p:blipFill>
        <p:spPr>
          <a:xfrm>
            <a:off x="265176" y="3419284"/>
            <a:ext cx="7738793" cy="3067940"/>
          </a:xfrm>
          <a:prstGeom prst="rect">
            <a:avLst/>
          </a:prstGeom>
        </p:spPr>
      </p:pic>
      <p:sp>
        <p:nvSpPr>
          <p:cNvPr id="6" name="TextBox 50">
            <a:extLst>
              <a:ext uri="{FF2B5EF4-FFF2-40B4-BE49-F238E27FC236}">
                <a16:creationId xmlns:a16="http://schemas.microsoft.com/office/drawing/2014/main" id="{37C28C9C-254D-EB42-8BEE-0D1C450B222A}"/>
              </a:ext>
            </a:extLst>
          </p:cNvPr>
          <p:cNvSpPr txBox="1"/>
          <p:nvPr/>
        </p:nvSpPr>
        <p:spPr>
          <a:xfrm>
            <a:off x="265176" y="1343387"/>
            <a:ext cx="11487142" cy="193899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条件（也称为条件队列 或条件变量）为线程提供了一个含义，以便在某个状态条件现在可能为 </a:t>
            </a:r>
            <a:r>
              <a:rPr lang="en-US" altLang="zh-Hans" sz="2400" b="1" dirty="0">
                <a:latin typeface="仿宋" panose="02010609060101010101" pitchFamily="49" charset="-122"/>
                <a:ea typeface="仿宋" panose="02010609060101010101" pitchFamily="49" charset="-122"/>
                <a:cs typeface="+mn-ea"/>
                <a:sym typeface="+mn-lt"/>
              </a:rPr>
              <a:t>true </a:t>
            </a:r>
            <a:r>
              <a:rPr lang="zh-CN" altLang="en-US" sz="2400" b="1" dirty="0">
                <a:latin typeface="仿宋" panose="02010609060101010101" pitchFamily="49" charset="-122"/>
                <a:ea typeface="仿宋" panose="02010609060101010101" pitchFamily="49" charset="-122"/>
                <a:cs typeface="+mn-ea"/>
                <a:sym typeface="+mn-lt"/>
              </a:rPr>
              <a:t>的另一个线程通知它之前，一直挂起该线程（即让其“等待”）。因为访问此共享状态信息发生在不同的线程中，所以它必须受保护，因此要将某种形式的锁与该条件相关联。等待提供一个条件的主要属性是：以原子方式 释放相关的锁，并挂起当前线程，就像 </a:t>
            </a:r>
            <a:r>
              <a:rPr lang="en-US" altLang="zh-Hans" sz="2400" b="1" dirty="0" err="1">
                <a:latin typeface="仿宋" panose="02010609060101010101" pitchFamily="49" charset="-122"/>
                <a:ea typeface="仿宋" panose="02010609060101010101" pitchFamily="49" charset="-122"/>
                <a:cs typeface="+mn-ea"/>
                <a:sym typeface="+mn-lt"/>
              </a:rPr>
              <a:t>Object.wait</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做的那样。</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611205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CyclicBarrier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0718E98-7E74-D542-8550-9FC51B7D2379}"/>
              </a:ext>
            </a:extLst>
          </p:cNvPr>
          <p:cNvSpPr txBox="1"/>
          <p:nvPr/>
        </p:nvSpPr>
        <p:spPr>
          <a:xfrm>
            <a:off x="265176" y="1141506"/>
            <a:ext cx="11487142" cy="3046988"/>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一个同步辅助类，它允许一组线程互相等待，直到到达某个公共屏障点 </a:t>
            </a:r>
            <a:r>
              <a:rPr lang="en-US" altLang="zh-CN" sz="2400" b="1" dirty="0">
                <a:latin typeface="仿宋" panose="02010609060101010101" pitchFamily="49" charset="-122"/>
                <a:ea typeface="仿宋" panose="02010609060101010101" pitchFamily="49" charset="-122"/>
                <a:cs typeface="+mn-ea"/>
                <a:sym typeface="+mn-lt"/>
              </a:rPr>
              <a:t>(common barrier point)</a:t>
            </a:r>
            <a:r>
              <a:rPr lang="zh-CN" altLang="en-US" sz="2400" b="1" dirty="0">
                <a:latin typeface="仿宋" panose="02010609060101010101" pitchFamily="49" charset="-122"/>
                <a:ea typeface="仿宋" panose="02010609060101010101" pitchFamily="49" charset="-122"/>
                <a:cs typeface="+mn-ea"/>
                <a:sym typeface="+mn-lt"/>
              </a:rPr>
              <a:t>。在涉及一组固定大小的线程的程序中，这些线程必须不时地互相等待，此时 </a:t>
            </a: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很有用。因为该 </a:t>
            </a:r>
            <a:r>
              <a:rPr lang="en-US" altLang="zh-CN" sz="2400" b="1" dirty="0">
                <a:latin typeface="仿宋" panose="02010609060101010101" pitchFamily="49" charset="-122"/>
                <a:ea typeface="仿宋" panose="02010609060101010101" pitchFamily="49" charset="-122"/>
                <a:cs typeface="+mn-ea"/>
                <a:sym typeface="+mn-lt"/>
              </a:rPr>
              <a:t>barrier </a:t>
            </a:r>
            <a:r>
              <a:rPr lang="zh-CN" altLang="en-US" sz="2400" b="1" dirty="0">
                <a:latin typeface="仿宋" panose="02010609060101010101" pitchFamily="49" charset="-122"/>
                <a:ea typeface="仿宋" panose="02010609060101010101" pitchFamily="49" charset="-122"/>
                <a:cs typeface="+mn-ea"/>
                <a:sym typeface="+mn-lt"/>
              </a:rPr>
              <a:t>在释放等待线程后可以重用，所以称它为循环 的 </a:t>
            </a:r>
            <a:r>
              <a:rPr lang="en-US" altLang="zh-CN" sz="2400" b="1" dirty="0">
                <a:latin typeface="仿宋" panose="02010609060101010101" pitchFamily="49" charset="-122"/>
                <a:ea typeface="仿宋" panose="02010609060101010101" pitchFamily="49" charset="-122"/>
                <a:cs typeface="+mn-ea"/>
                <a:sym typeface="+mn-lt"/>
              </a:rPr>
              <a:t>barrier</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支持一个可选的 </a:t>
            </a:r>
            <a:r>
              <a:rPr lang="en-US" altLang="zh-CN" sz="2400" b="1" dirty="0">
                <a:latin typeface="仿宋" panose="02010609060101010101" pitchFamily="49" charset="-122"/>
                <a:ea typeface="仿宋" panose="02010609060101010101" pitchFamily="49" charset="-122"/>
                <a:cs typeface="+mn-ea"/>
                <a:sym typeface="+mn-lt"/>
              </a:rPr>
              <a:t>Runnable </a:t>
            </a:r>
            <a:r>
              <a:rPr lang="zh-CN" altLang="en-US" sz="2400" b="1" dirty="0">
                <a:latin typeface="仿宋" panose="02010609060101010101" pitchFamily="49" charset="-122"/>
                <a:ea typeface="仿宋" panose="02010609060101010101" pitchFamily="49" charset="-122"/>
                <a:cs typeface="+mn-ea"/>
                <a:sym typeface="+mn-lt"/>
              </a:rPr>
              <a:t>命令，在一组线程中的最后一个线程到达之后（但在释放所有线程之前），该命令只在每个屏障点运行一次。若在继续所有参与线程之前更新共享状态，此屏障操作 很有用。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F0BD63C2-45DD-3442-BE94-AC9402649821}"/>
              </a:ext>
            </a:extLst>
          </p:cNvPr>
          <p:cNvPicPr>
            <a:picLocks noChangeAspect="1"/>
          </p:cNvPicPr>
          <p:nvPr/>
        </p:nvPicPr>
        <p:blipFill>
          <a:blip r:embed="rId3"/>
          <a:stretch>
            <a:fillRect/>
          </a:stretch>
        </p:blipFill>
        <p:spPr>
          <a:xfrm>
            <a:off x="4456133" y="1937830"/>
            <a:ext cx="5702300" cy="4686300"/>
          </a:xfrm>
          <a:prstGeom prst="rect">
            <a:avLst/>
          </a:prstGeom>
        </p:spPr>
      </p:pic>
    </p:spTree>
    <p:extLst>
      <p:ext uri="{BB962C8B-B14F-4D97-AF65-F5344CB8AC3E}">
        <p14:creationId xmlns:p14="http://schemas.microsoft.com/office/powerpoint/2010/main" val="21297074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CountDownLatch</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94F5F52-27D2-EA4D-8395-ECAC8F4EE9C5}"/>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闭锁（</a:t>
            </a:r>
            <a:r>
              <a:rPr lang="en-US" altLang="zh-CN" sz="2400" b="1" dirty="0">
                <a:latin typeface="仿宋" panose="02010609060101010101" pitchFamily="49" charset="-122"/>
                <a:ea typeface="仿宋" panose="02010609060101010101" pitchFamily="49" charset="-122"/>
                <a:cs typeface="+mn-ea"/>
                <a:sym typeface="+mn-lt"/>
              </a:rPr>
              <a:t>Latch</a:t>
            </a:r>
            <a:r>
              <a:rPr lang="zh-CN" altLang="en-US" sz="2400" b="1" dirty="0">
                <a:latin typeface="仿宋" panose="02010609060101010101" pitchFamily="49" charset="-122"/>
                <a:ea typeface="仿宋" panose="02010609060101010101" pitchFamily="49" charset="-122"/>
                <a:cs typeface="+mn-ea"/>
                <a:sym typeface="+mn-lt"/>
              </a:rPr>
              <a:t>）：一种同步方法，可以延迟线程的进度直到线程到达某个终点状态。通俗的讲就是，一个闭锁相当于一扇大门，在大门打开之前所有线程都被阻断，一旦大门打开所有线程都将通过，但是一旦大门打开，所有线程都通过了，那么这个闭锁的状态就失效了，门的状态也就不能变了，只能是打开状态。也就是说闭锁的状态是一次性的，它确保在闭锁打开之前所有特定的活动都需要在闭锁打开之后才能完成。</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是</a:t>
            </a:r>
            <a:r>
              <a:rPr lang="en-US" altLang="zh-CN" sz="2400" b="1" dirty="0">
                <a:latin typeface="仿宋" panose="02010609060101010101" pitchFamily="49" charset="-122"/>
                <a:ea typeface="仿宋" panose="02010609060101010101" pitchFamily="49" charset="-122"/>
                <a:cs typeface="+mn-ea"/>
                <a:sym typeface="+mn-lt"/>
              </a:rPr>
              <a:t>JDK 5+</a:t>
            </a:r>
            <a:r>
              <a:rPr lang="zh-CN" altLang="en-US" sz="2400" b="1" dirty="0">
                <a:latin typeface="仿宋" panose="02010609060101010101" pitchFamily="49" charset="-122"/>
                <a:ea typeface="仿宋" panose="02010609060101010101" pitchFamily="49" charset="-122"/>
                <a:cs typeface="+mn-ea"/>
                <a:sym typeface="+mn-lt"/>
              </a:rPr>
              <a:t>里面闭锁的一个实现，允许一个或者多个线程等待某个事件的发生。</a:t>
            </a: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有一个正数计数器，</a:t>
            </a:r>
            <a:r>
              <a:rPr lang="en-US" altLang="zh-CN" sz="2400" b="1" dirty="0" err="1">
                <a:latin typeface="仿宋" panose="02010609060101010101" pitchFamily="49" charset="-122"/>
                <a:ea typeface="仿宋" panose="02010609060101010101" pitchFamily="49" charset="-122"/>
                <a:cs typeface="+mn-ea"/>
                <a:sym typeface="+mn-lt"/>
              </a:rPr>
              <a:t>countDown</a:t>
            </a:r>
            <a:r>
              <a:rPr lang="zh-CN" altLang="en-US" sz="2400" b="1" dirty="0">
                <a:latin typeface="仿宋" panose="02010609060101010101" pitchFamily="49" charset="-122"/>
                <a:ea typeface="仿宋" panose="02010609060101010101" pitchFamily="49" charset="-122"/>
                <a:cs typeface="+mn-ea"/>
                <a:sym typeface="+mn-lt"/>
              </a:rPr>
              <a:t>方法对计数器做减操作，</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方法等待计数器达到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。所有</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的线程都会阻塞直到计数器为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或者等待线程中断或者超时。</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B79D2B2-E45D-304E-94C9-5A35430180ED}"/>
              </a:ext>
            </a:extLst>
          </p:cNvPr>
          <p:cNvPicPr>
            <a:picLocks noChangeAspect="1"/>
          </p:cNvPicPr>
          <p:nvPr/>
        </p:nvPicPr>
        <p:blipFill>
          <a:blip r:embed="rId3"/>
          <a:stretch>
            <a:fillRect/>
          </a:stretch>
        </p:blipFill>
        <p:spPr>
          <a:xfrm>
            <a:off x="4004871" y="3969830"/>
            <a:ext cx="5702300" cy="2654300"/>
          </a:xfrm>
          <a:prstGeom prst="rect">
            <a:avLst/>
          </a:prstGeom>
        </p:spPr>
      </p:pic>
    </p:spTree>
    <p:extLst>
      <p:ext uri="{BB962C8B-B14F-4D97-AF65-F5344CB8AC3E}">
        <p14:creationId xmlns:p14="http://schemas.microsoft.com/office/powerpoint/2010/main" val="1271922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Semaphore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15F9DF3-3857-874E-B884-E7D5E38759BD}"/>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是一个计数信号量。从概念上讲，信号量维护了一个许可集。如有必要，在许可可用前会阻塞每一个 </a:t>
            </a:r>
            <a:r>
              <a:rPr lang="en-US" altLang="zh-CN" sz="2400" b="1" dirty="0">
                <a:latin typeface="仿宋" panose="02010609060101010101" pitchFamily="49" charset="-122"/>
                <a:ea typeface="仿宋" panose="02010609060101010101" pitchFamily="49" charset="-122"/>
                <a:cs typeface="+mn-ea"/>
                <a:sym typeface="+mn-lt"/>
              </a:rPr>
              <a:t>acquire()</a:t>
            </a:r>
            <a:r>
              <a:rPr lang="zh-CN" altLang="en-US" sz="2400" b="1" dirty="0">
                <a:latin typeface="仿宋" panose="02010609060101010101" pitchFamily="49" charset="-122"/>
                <a:ea typeface="仿宋" panose="02010609060101010101" pitchFamily="49" charset="-122"/>
                <a:cs typeface="+mn-ea"/>
                <a:sym typeface="+mn-lt"/>
              </a:rPr>
              <a:t>，然后再获取该许可。每个 </a:t>
            </a:r>
            <a:r>
              <a:rPr lang="en-US" altLang="zh-CN" sz="2400" b="1" dirty="0">
                <a:latin typeface="仿宋" panose="02010609060101010101" pitchFamily="49" charset="-122"/>
                <a:ea typeface="仿宋" panose="02010609060101010101" pitchFamily="49" charset="-122"/>
                <a:cs typeface="+mn-ea"/>
                <a:sym typeface="+mn-lt"/>
              </a:rPr>
              <a:t>release() </a:t>
            </a:r>
            <a:r>
              <a:rPr lang="zh-CN" altLang="en-US" sz="2400" b="1" dirty="0">
                <a:latin typeface="仿宋" panose="02010609060101010101" pitchFamily="49" charset="-122"/>
                <a:ea typeface="仿宋" panose="02010609060101010101" pitchFamily="49" charset="-122"/>
                <a:cs typeface="+mn-ea"/>
                <a:sym typeface="+mn-lt"/>
              </a:rPr>
              <a:t>添加一个许可，从而可能释放一个正在阻塞的获取者。但是，不使用实际的许可对象，</a:t>
            </a: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只对可用许可的号码进行计数，并采取相应的行动。说白了，</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是一个计数器，在计数器不为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的时候对线程就放行，一旦达到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，那么所有请求资源的新线程都会被阻塞，包括增加请求到许可的线程，也就是说</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不是可重入的。每一次请求一个许可都会导致计数器减少</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，同样每次释放一个许可都会导致计数器增加</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，一旦达到了</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，新的许可请求线程将被挂起。</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计数信号可以用于限制有权对资源进行并发访问的线程数。该方法对于实现资源池或限制 </a:t>
            </a:r>
            <a:r>
              <a:rPr lang="en-US" altLang="zh-CN" sz="2400" b="1" dirty="0">
                <a:latin typeface="仿宋" panose="02010609060101010101" pitchFamily="49" charset="-122"/>
                <a:ea typeface="仿宋" panose="02010609060101010101" pitchFamily="49" charset="-122"/>
                <a:cs typeface="+mn-ea"/>
                <a:sym typeface="+mn-lt"/>
              </a:rPr>
              <a:t>Web </a:t>
            </a:r>
            <a:r>
              <a:rPr lang="zh-CN" altLang="en-US" sz="2400" b="1" dirty="0">
                <a:latin typeface="仿宋" panose="02010609060101010101" pitchFamily="49" charset="-122"/>
                <a:ea typeface="仿宋" panose="02010609060101010101" pitchFamily="49" charset="-122"/>
                <a:cs typeface="+mn-ea"/>
                <a:sym typeface="+mn-lt"/>
              </a:rPr>
              <a:t>爬虫（</a:t>
            </a:r>
            <a:r>
              <a:rPr lang="en-US" altLang="zh-CN" sz="2400" b="1" dirty="0">
                <a:latin typeface="仿宋" panose="02010609060101010101" pitchFamily="49" charset="-122"/>
                <a:ea typeface="仿宋" panose="02010609060101010101" pitchFamily="49" charset="-122"/>
                <a:cs typeface="+mn-ea"/>
                <a:sym typeface="+mn-lt"/>
              </a:rPr>
              <a:t>Web crawler</a:t>
            </a:r>
            <a:r>
              <a:rPr lang="zh-CN" altLang="en-US" sz="2400" b="1" dirty="0">
                <a:latin typeface="仿宋" panose="02010609060101010101" pitchFamily="49" charset="-122"/>
                <a:ea typeface="仿宋" panose="02010609060101010101" pitchFamily="49" charset="-122"/>
                <a:cs typeface="+mn-ea"/>
                <a:sym typeface="+mn-lt"/>
              </a:rPr>
              <a:t>）中的输出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连接非常有用。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CD8B8F7-0697-434D-87A0-AB556F16546E}"/>
              </a:ext>
            </a:extLst>
          </p:cNvPr>
          <p:cNvPicPr>
            <a:picLocks noChangeAspect="1"/>
          </p:cNvPicPr>
          <p:nvPr/>
        </p:nvPicPr>
        <p:blipFill>
          <a:blip r:embed="rId3"/>
          <a:stretch>
            <a:fillRect/>
          </a:stretch>
        </p:blipFill>
        <p:spPr>
          <a:xfrm>
            <a:off x="4088823" y="591630"/>
            <a:ext cx="5676900" cy="6032500"/>
          </a:xfrm>
          <a:prstGeom prst="rect">
            <a:avLst/>
          </a:prstGeom>
        </p:spPr>
      </p:pic>
    </p:spTree>
    <p:extLst>
      <p:ext uri="{BB962C8B-B14F-4D97-AF65-F5344CB8AC3E}">
        <p14:creationId xmlns:p14="http://schemas.microsoft.com/office/powerpoint/2010/main" val="23827145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Exchange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656D50FD-74D5-5849-96FC-84A6919D811E}"/>
              </a:ext>
            </a:extLst>
          </p:cNvPr>
          <p:cNvSpPr txBox="1"/>
          <p:nvPr/>
        </p:nvSpPr>
        <p:spPr>
          <a:xfrm>
            <a:off x="265176" y="1141506"/>
            <a:ext cx="11487142" cy="2677656"/>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类方便了两个共同操作线程之间的双向交换；这样，就像具有计数为 </a:t>
            </a:r>
            <a:r>
              <a:rPr lang="en-US" altLang="zh-CN" sz="2400" b="1" dirty="0">
                <a:latin typeface="仿宋" panose="02010609060101010101" pitchFamily="49" charset="-122"/>
                <a:ea typeface="仿宋" panose="02010609060101010101" pitchFamily="49" charset="-122"/>
                <a:cs typeface="+mn-ea"/>
                <a:sym typeface="+mn-lt"/>
              </a:rPr>
              <a:t>2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err="1">
                <a:latin typeface="仿宋" panose="02010609060101010101" pitchFamily="49" charset="-122"/>
                <a:ea typeface="仿宋" panose="02010609060101010101" pitchFamily="49" charset="-122"/>
                <a:cs typeface="+mn-ea"/>
                <a:sym typeface="+mn-lt"/>
              </a:rPr>
              <a:t>CyclicBarrier</a:t>
            </a:r>
            <a:r>
              <a:rPr lang="zh-CN" altLang="en-US" sz="2400" b="1" dirty="0">
                <a:latin typeface="仿宋" panose="02010609060101010101" pitchFamily="49" charset="-122"/>
                <a:ea typeface="仿宋" panose="02010609060101010101" pitchFamily="49" charset="-122"/>
                <a:cs typeface="+mn-ea"/>
                <a:sym typeface="+mn-lt"/>
              </a:rPr>
              <a:t>，并且两个线程在都到达屏障时可以“交换”一些状态。（</a:t>
            </a: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模式有时也称为聚集。）</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通常用于一个线程填充缓冲（通过读取 </a:t>
            </a:r>
            <a:r>
              <a:rPr lang="en-US" altLang="zh-CN" sz="2400" b="1" dirty="0">
                <a:latin typeface="仿宋" panose="02010609060101010101" pitchFamily="49" charset="-122"/>
                <a:ea typeface="仿宋" panose="02010609060101010101" pitchFamily="49" charset="-122"/>
                <a:cs typeface="+mn-ea"/>
                <a:sym typeface="+mn-lt"/>
              </a:rPr>
              <a:t>socket</a:t>
            </a:r>
            <a:r>
              <a:rPr lang="zh-CN" altLang="en-US" sz="2400" b="1" dirty="0">
                <a:latin typeface="仿宋" panose="02010609060101010101" pitchFamily="49" charset="-122"/>
                <a:ea typeface="仿宋" panose="02010609060101010101" pitchFamily="49" charset="-122"/>
                <a:cs typeface="+mn-ea"/>
                <a:sym typeface="+mn-lt"/>
              </a:rPr>
              <a:t>），而另一个线程清空缓冲（通过处理从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收到的命令）的情况。当两个线程在屏障处集合时，它们交换缓冲。</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74910E68-674A-9543-8A56-7974A4B6270E}"/>
              </a:ext>
            </a:extLst>
          </p:cNvPr>
          <p:cNvPicPr>
            <a:picLocks noChangeAspect="1"/>
          </p:cNvPicPr>
          <p:nvPr/>
        </p:nvPicPr>
        <p:blipFill>
          <a:blip r:embed="rId3"/>
          <a:stretch>
            <a:fillRect/>
          </a:stretch>
        </p:blipFill>
        <p:spPr>
          <a:xfrm>
            <a:off x="4050688" y="88374"/>
            <a:ext cx="5497073" cy="6662747"/>
          </a:xfrm>
          <a:prstGeom prst="rect">
            <a:avLst/>
          </a:prstGeom>
        </p:spPr>
      </p:pic>
    </p:spTree>
    <p:extLst>
      <p:ext uri="{BB962C8B-B14F-4D97-AF65-F5344CB8AC3E}">
        <p14:creationId xmlns:p14="http://schemas.microsoft.com/office/powerpoint/2010/main" val="17070739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Callable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11B08E18-8665-8349-9078-36BDBB15CAF5}"/>
              </a:ext>
            </a:extLst>
          </p:cNvPr>
          <p:cNvPicPr>
            <a:picLocks noChangeAspect="1"/>
          </p:cNvPicPr>
          <p:nvPr/>
        </p:nvPicPr>
        <p:blipFill>
          <a:blip r:embed="rId3"/>
          <a:stretch>
            <a:fillRect/>
          </a:stretch>
        </p:blipFill>
        <p:spPr>
          <a:xfrm>
            <a:off x="1145630" y="1209409"/>
            <a:ext cx="6483895" cy="5231013"/>
          </a:xfrm>
          <a:prstGeom prst="rect">
            <a:avLst/>
          </a:prstGeom>
        </p:spPr>
      </p:pic>
    </p:spTree>
    <p:extLst>
      <p:ext uri="{BB962C8B-B14F-4D97-AF65-F5344CB8AC3E}">
        <p14:creationId xmlns:p14="http://schemas.microsoft.com/office/powerpoint/2010/main" val="2962936191"/>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线程特有</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9D20F0C9-AAF7-7E46-900B-6F26A3B98759}"/>
              </a:ext>
            </a:extLst>
          </p:cNvPr>
          <p:cNvSpPr txBox="1"/>
          <p:nvPr/>
        </p:nvSpPr>
        <p:spPr>
          <a:xfrm>
            <a:off x="265176" y="1343387"/>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ThreadLocal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ForkJoin</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5447727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essage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assing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hared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60A8FD3-2DF9-B04A-A1BC-F2BF9105AA78}"/>
              </a:ext>
            </a:extLst>
          </p:cNvPr>
          <p:cNvPicPr>
            <a:picLocks noChangeAspect="1"/>
          </p:cNvPicPr>
          <p:nvPr/>
        </p:nvPicPr>
        <p:blipFill>
          <a:blip r:embed="rId3"/>
          <a:stretch>
            <a:fillRect/>
          </a:stretch>
        </p:blipFill>
        <p:spPr>
          <a:xfrm>
            <a:off x="2458192" y="1699270"/>
            <a:ext cx="6183333" cy="3903987"/>
          </a:xfrm>
          <a:prstGeom prst="rect">
            <a:avLst/>
          </a:prstGeom>
        </p:spPr>
      </p:pic>
    </p:spTree>
    <p:extLst>
      <p:ext uri="{BB962C8B-B14F-4D97-AF65-F5344CB8AC3E}">
        <p14:creationId xmlns:p14="http://schemas.microsoft.com/office/powerpoint/2010/main" val="128942797"/>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1569660"/>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是一个关于创建线程局部变量的类。</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通常情况下，我们创建的变量是可以被任何一个线程访问并修改的。而使用</a:t>
            </a: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创建的变量只能被当前线程访问，其他线程则无法访问和修改。</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95E0217-2B04-B648-968A-7C5935B76C83}"/>
              </a:ext>
            </a:extLst>
          </p:cNvPr>
          <p:cNvPicPr>
            <a:picLocks noChangeAspect="1"/>
          </p:cNvPicPr>
          <p:nvPr/>
        </p:nvPicPr>
        <p:blipFill>
          <a:blip r:embed="rId3"/>
          <a:stretch>
            <a:fillRect/>
          </a:stretch>
        </p:blipFill>
        <p:spPr>
          <a:xfrm>
            <a:off x="4559300" y="2191830"/>
            <a:ext cx="5702300" cy="4432300"/>
          </a:xfrm>
          <a:prstGeom prst="rect">
            <a:avLst/>
          </a:prstGeom>
        </p:spPr>
      </p:pic>
    </p:spTree>
    <p:extLst>
      <p:ext uri="{BB962C8B-B14F-4D97-AF65-F5344CB8AC3E}">
        <p14:creationId xmlns:p14="http://schemas.microsoft.com/office/powerpoint/2010/main" val="29007444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合理的解释</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5632311"/>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ThreadLoal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变量，它的基本原理是，同一个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所包含的对象（对</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&lt; String &gt;</a:t>
            </a:r>
            <a:r>
              <a:rPr lang="zh-CN" altLang="en-US" sz="2400" b="1" dirty="0">
                <a:latin typeface="仿宋" panose="02010609060101010101" pitchFamily="49" charset="-122"/>
                <a:ea typeface="仿宋" panose="02010609060101010101" pitchFamily="49" charset="-122"/>
                <a:cs typeface="+mn-ea"/>
                <a:sym typeface="+mn-lt"/>
              </a:rPr>
              <a:t>而言即为 </a:t>
            </a:r>
            <a:r>
              <a:rPr lang="en-US" altLang="zh-CN" sz="2400" b="1" dirty="0">
                <a:latin typeface="仿宋" panose="02010609060101010101" pitchFamily="49" charset="-122"/>
                <a:ea typeface="仿宋" panose="02010609060101010101" pitchFamily="49" charset="-122"/>
                <a:cs typeface="+mn-ea"/>
                <a:sym typeface="+mn-lt"/>
              </a:rPr>
              <a:t>String </a:t>
            </a:r>
            <a:r>
              <a:rPr lang="zh-CN" altLang="en-US" sz="2400" b="1" dirty="0">
                <a:latin typeface="仿宋" panose="02010609060101010101" pitchFamily="49" charset="-122"/>
                <a:ea typeface="仿宋" panose="02010609060101010101" pitchFamily="49" charset="-122"/>
                <a:cs typeface="+mn-ea"/>
                <a:sym typeface="+mn-lt"/>
              </a:rPr>
              <a:t>类型变量），在不同的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中有不同的副本（实际是不同的实例，后文会详细阐述）。这里有几点需要注意</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因为每个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内有自己的实例副本，且该副本只能由当前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使用。这是也是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命名的由来</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既然每个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有自己的实例副本，且其它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不可访问，那就不存在多线程间共享的问题</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既无共享，何来同步问题，又何来解决同步问题一说？</a:t>
            </a:r>
            <a:endParaRPr lang="en-US" altLang="zh-Hans" sz="2400" b="1" dirty="0">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提供了线程本地的实例。它与普通变量的区别在于，每个使用该变量的线程都会初始化一个完全独立的实例副本。</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变量通常被</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private static</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修饰。当一个线程结束时，它所使用的所有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相对的实例副本都可被回收。总的来说，</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适用于每个线程需要自己独立的实例且该实例需要在多个方法中被使用，也即变量在线程间隔离而在方法或类间共享的场景。后文会通过实例详细阐述该观点。另外，该场景下，并非必须使用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其它方式完全可以实现同样的效果，只是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使得实现更简洁。</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071031157"/>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616519"/>
            <a:ext cx="11487142" cy="3477875"/>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框架是</a:t>
            </a:r>
            <a:r>
              <a:rPr lang="en-US" altLang="zh-CN" sz="2400" b="1" dirty="0">
                <a:latin typeface="仿宋" panose="02010609060101010101" pitchFamily="49" charset="-122"/>
                <a:ea typeface="仿宋" panose="02010609060101010101" pitchFamily="49" charset="-122"/>
                <a:cs typeface="+mn-ea"/>
                <a:sym typeface="+mn-lt"/>
              </a:rPr>
              <a:t>Java7</a:t>
            </a:r>
            <a:r>
              <a:rPr lang="zh-CN" altLang="en-US" sz="2400" b="1" dirty="0">
                <a:latin typeface="仿宋" panose="02010609060101010101" pitchFamily="49" charset="-122"/>
                <a:ea typeface="仿宋" panose="02010609060101010101" pitchFamily="49" charset="-122"/>
                <a:cs typeface="+mn-ea"/>
                <a:sym typeface="+mn-lt"/>
              </a:rPr>
              <a:t>提供了的一个用于并行执行任务的框架， 是一个把大任务分割成若干个小任务，最终汇总每个小任务结果后得到大任务结果的框架。</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ForkJoin</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执行的</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个步骤：</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第一步分割任务。首先我们需要有一个</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fork</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类来把大任务分割成子任务，有可能子任务还是很大，所以还需要不停的分割，直到分割出的子任务足够小。</a:t>
            </a: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二步执行任务并合并结果。分割的子任务分别放在双端队列里，然后几个启动线程分别从双端队列里获取任务执行。子任务执行完的结果都统一放在一个队列里，启动一个线程从队列里拿数据，然后合并这些数据。</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8362926"/>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462140"/>
            <a:ext cx="11487142" cy="4154984"/>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使用两个类来完成以上两件事情：</a:t>
            </a:r>
          </a:p>
          <a:p>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：我们要使用</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框架，必须首先创建一个</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任务。它提供在任务中执行</a:t>
            </a:r>
            <a:r>
              <a:rPr lang="en-US" altLang="zh-CN" sz="2400" b="1" dirty="0">
                <a:latin typeface="仿宋" panose="02010609060101010101" pitchFamily="49" charset="-122"/>
                <a:ea typeface="仿宋" panose="02010609060101010101" pitchFamily="49" charset="-122"/>
                <a:cs typeface="+mn-ea"/>
                <a:sym typeface="+mn-lt"/>
              </a:rPr>
              <a:t>fork()</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a:latin typeface="仿宋" panose="02010609060101010101" pitchFamily="49" charset="-122"/>
                <a:ea typeface="仿宋" panose="02010609060101010101" pitchFamily="49" charset="-122"/>
                <a:cs typeface="+mn-ea"/>
                <a:sym typeface="+mn-lt"/>
              </a:rPr>
              <a:t>join()</a:t>
            </a:r>
            <a:r>
              <a:rPr lang="zh-CN" altLang="en-US" sz="2400" b="1" dirty="0">
                <a:latin typeface="仿宋" panose="02010609060101010101" pitchFamily="49" charset="-122"/>
                <a:ea typeface="仿宋" panose="02010609060101010101" pitchFamily="49" charset="-122"/>
                <a:cs typeface="+mn-ea"/>
                <a:sym typeface="+mn-lt"/>
              </a:rPr>
              <a:t>操作的机制，通常情况下我们不需要直接继承</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类，而只需要继承它的子类，</a:t>
            </a:r>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框架提供了以下两个子类：</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RecursiveAction</a:t>
            </a:r>
            <a:r>
              <a:rPr lang="zh-CN" altLang="en-US" sz="2400" b="1" dirty="0">
                <a:latin typeface="仿宋" panose="02010609060101010101" pitchFamily="49" charset="-122"/>
                <a:ea typeface="仿宋" panose="02010609060101010101" pitchFamily="49" charset="-122"/>
                <a:cs typeface="+mn-ea"/>
                <a:sym typeface="+mn-lt"/>
              </a:rPr>
              <a:t>：用于没有返回结果的任务。</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RecursiveTask</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：用于有返回结果的任务。</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ForkJoinPool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需要通过</a:t>
            </a:r>
            <a:r>
              <a:rPr lang="en-US" altLang="zh-CN" sz="2400" b="1" dirty="0" err="1">
                <a:latin typeface="仿宋" panose="02010609060101010101" pitchFamily="49" charset="-122"/>
                <a:ea typeface="仿宋" panose="02010609060101010101" pitchFamily="49" charset="-122"/>
                <a:cs typeface="+mn-ea"/>
                <a:sym typeface="+mn-lt"/>
              </a:rPr>
              <a:t>ForkJoinPool</a:t>
            </a:r>
            <a:r>
              <a:rPr lang="zh-CN" altLang="en-US" sz="2400" b="1" dirty="0">
                <a:latin typeface="仿宋" panose="02010609060101010101" pitchFamily="49" charset="-122"/>
                <a:ea typeface="仿宋" panose="02010609060101010101" pitchFamily="49" charset="-122"/>
                <a:cs typeface="+mn-ea"/>
                <a:sym typeface="+mn-lt"/>
              </a:rPr>
              <a:t>来执行，任务分割出的子任务会添加到当前工作线程所维护的双端队列中，进入队列的头部。当一个工作线程的队列里暂时没有任务时，它会随机从其他工作线程的队列的尾部获取一个任务。</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98351574"/>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And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7611873" y="1025701"/>
            <a:ext cx="3781812" cy="1938992"/>
          </a:xfrm>
          <a:prstGeom prst="rect">
            <a:avLst/>
          </a:prstGeom>
          <a:noFill/>
        </p:spPr>
        <p:txBody>
          <a:bodyPr wrap="square" rtlCol="0">
            <a:spAutoFit/>
          </a:bodyPr>
          <a:lstStyle/>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CachedThreadPool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FixedThreadPool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CustomThreadPool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ScheduledThreadPool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NewWorkStealingPool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E5CBE92-E263-7A42-A60D-749640370069}"/>
              </a:ext>
            </a:extLst>
          </p:cNvPr>
          <p:cNvPicPr>
            <a:picLocks noChangeAspect="1"/>
          </p:cNvPicPr>
          <p:nvPr/>
        </p:nvPicPr>
        <p:blipFill>
          <a:blip r:embed="rId3"/>
          <a:stretch>
            <a:fillRect/>
          </a:stretch>
        </p:blipFill>
        <p:spPr>
          <a:xfrm>
            <a:off x="626895" y="1626919"/>
            <a:ext cx="7792711" cy="4013246"/>
          </a:xfrm>
          <a:prstGeom prst="rect">
            <a:avLst/>
          </a:prstGeom>
        </p:spPr>
      </p:pic>
    </p:spTree>
    <p:extLst>
      <p:ext uri="{BB962C8B-B14F-4D97-AF65-F5344CB8AC3E}">
        <p14:creationId xmlns:p14="http://schemas.microsoft.com/office/powerpoint/2010/main" val="1135739094"/>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ExecutorService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EB7517E-05D0-6241-AE0B-4D2EBA72BC23}"/>
              </a:ext>
            </a:extLst>
          </p:cNvPr>
          <p:cNvSpPr txBox="1"/>
          <p:nvPr/>
        </p:nvSpPr>
        <p:spPr>
          <a:xfrm>
            <a:off x="265175" y="1316328"/>
            <a:ext cx="11752653" cy="4708981"/>
          </a:xfrm>
          <a:prstGeom prst="rect">
            <a:avLst/>
          </a:prstGeom>
          <a:noFill/>
        </p:spPr>
        <p:txBody>
          <a:bodyPr wrap="square" rtlCol="0">
            <a:spAutoFit/>
          </a:bodyPr>
          <a:lstStyle/>
          <a:p>
            <a:pPr marL="285750" indent="-285750">
              <a:buFont typeface="Wingdings" pitchFamily="2" charset="2"/>
              <a:buChar char="Ø"/>
            </a:pPr>
            <a:r>
              <a:rPr lang="en-US" altLang="zh-Hans" sz="2000" b="1" dirty="0">
                <a:solidFill>
                  <a:srgbClr val="FF0000"/>
                </a:solidFill>
                <a:latin typeface="仿宋" panose="02010609060101010101" pitchFamily="49" charset="-122"/>
                <a:ea typeface="仿宋" panose="02010609060101010101" pitchFamily="49" charset="-122"/>
                <a:cs typeface="+mn-ea"/>
                <a:sym typeface="+mn-lt"/>
              </a:rPr>
              <a:t>execute(Runnable)</a:t>
            </a:r>
            <a:r>
              <a:rPr lang="zh-Hans" altLang="en-US" sz="2000" b="1" dirty="0">
                <a:latin typeface="仿宋" panose="02010609060101010101" pitchFamily="49" charset="-122"/>
                <a:ea typeface="仿宋" panose="02010609060101010101" pitchFamily="49" charset="-122"/>
                <a:cs typeface="+mn-ea"/>
                <a:sym typeface="+mn-lt"/>
              </a:rPr>
              <a:t>继承自</a:t>
            </a:r>
            <a:r>
              <a:rPr lang="en-US" altLang="zh-Hans" sz="2000" b="1" dirty="0">
                <a:latin typeface="仿宋" panose="02010609060101010101" pitchFamily="49" charset="-122"/>
                <a:ea typeface="仿宋" panose="02010609060101010101" pitchFamily="49" charset="-122"/>
                <a:cs typeface="+mn-ea"/>
                <a:sym typeface="+mn-lt"/>
              </a:rPr>
              <a:t>Executor</a:t>
            </a:r>
            <a:r>
              <a:rPr lang="zh-Hans" altLang="en-US" sz="2000" b="1" dirty="0">
                <a:latin typeface="仿宋" panose="02010609060101010101" pitchFamily="49" charset="-122"/>
                <a:ea typeface="仿宋" panose="02010609060101010101" pitchFamily="49" charset="-122"/>
                <a:cs typeface="+mn-ea"/>
                <a:sym typeface="+mn-lt"/>
              </a:rPr>
              <a:t>接口的方法，接</a:t>
            </a:r>
            <a:r>
              <a:rPr lang="zh-CN" altLang="en-US" sz="2000" b="1" dirty="0">
                <a:latin typeface="仿宋" panose="02010609060101010101" pitchFamily="49" charset="-122"/>
                <a:ea typeface="仿宋" panose="02010609060101010101" pitchFamily="49" charset="-122"/>
                <a:cs typeface="+mn-ea"/>
                <a:sym typeface="+mn-lt"/>
              </a:rPr>
              <a:t>受一个</a:t>
            </a:r>
            <a:r>
              <a:rPr lang="en-US" altLang="zh-Hans" sz="2000" b="1" dirty="0" err="1">
                <a:latin typeface="仿宋" panose="02010609060101010101" pitchFamily="49" charset="-122"/>
                <a:ea typeface="仿宋" panose="02010609060101010101" pitchFamily="49" charset="-122"/>
                <a:cs typeface="+mn-ea"/>
                <a:sym typeface="+mn-lt"/>
              </a:rPr>
              <a:t>java.lang.Runnable</a:t>
            </a:r>
            <a:r>
              <a:rPr lang="zh-CN" altLang="en-US" sz="2000" b="1" dirty="0">
                <a:latin typeface="仿宋" panose="02010609060101010101" pitchFamily="49" charset="-122"/>
                <a:ea typeface="仿宋" panose="02010609060101010101" pitchFamily="49" charset="-122"/>
                <a:cs typeface="+mn-ea"/>
                <a:sym typeface="+mn-lt"/>
              </a:rPr>
              <a:t>对象作为参数，并且以异步的方式执行它</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submit(Runnable)</a:t>
            </a:r>
            <a:r>
              <a:rPr lang="zh-CN" altLang="en-US" sz="2000" b="1" dirty="0">
                <a:latin typeface="仿宋" panose="02010609060101010101" pitchFamily="49" charset="-122"/>
                <a:ea typeface="仿宋" panose="02010609060101010101" pitchFamily="49" charset="-122"/>
                <a:cs typeface="+mn-ea"/>
                <a:sym typeface="+mn-lt"/>
              </a:rPr>
              <a:t>同样接受一个</a:t>
            </a:r>
            <a:r>
              <a:rPr lang="en-US" altLang="zh-CN" sz="2000" b="1" dirty="0" err="1">
                <a:latin typeface="仿宋" panose="02010609060101010101" pitchFamily="49" charset="-122"/>
                <a:ea typeface="仿宋" panose="02010609060101010101" pitchFamily="49" charset="-122"/>
                <a:cs typeface="+mn-ea"/>
                <a:sym typeface="+mn-lt"/>
              </a:rPr>
              <a:t>java.lang.Runnable</a:t>
            </a:r>
            <a:r>
              <a:rPr lang="zh-CN" altLang="en-US" sz="2000" b="1" dirty="0">
                <a:latin typeface="仿宋" panose="02010609060101010101" pitchFamily="49" charset="-122"/>
                <a:ea typeface="仿宋" panose="02010609060101010101" pitchFamily="49" charset="-122"/>
                <a:cs typeface="+mn-ea"/>
                <a:sym typeface="+mn-lt"/>
              </a:rPr>
              <a:t>对象作为参数，但是会返回一个</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对象。这個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对象可以用于判断 </a:t>
            </a:r>
            <a:r>
              <a:rPr lang="en-US" altLang="zh-CN" sz="2000" b="1" dirty="0">
                <a:latin typeface="仿宋" panose="02010609060101010101" pitchFamily="49" charset="-122"/>
                <a:ea typeface="仿宋" panose="02010609060101010101" pitchFamily="49" charset="-122"/>
                <a:cs typeface="+mn-ea"/>
                <a:sym typeface="+mn-lt"/>
              </a:rPr>
              <a:t>Runnable </a:t>
            </a:r>
            <a:r>
              <a:rPr lang="zh-CN" altLang="en-US" sz="2000" b="1" dirty="0">
                <a:latin typeface="仿宋" panose="02010609060101010101" pitchFamily="49" charset="-122"/>
                <a:ea typeface="仿宋" panose="02010609060101010101" pitchFamily="49" charset="-122"/>
                <a:cs typeface="+mn-ea"/>
                <a:sym typeface="+mn-lt"/>
              </a:rPr>
              <a:t>是否结束执行。</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submit(Callable)</a:t>
            </a:r>
            <a:r>
              <a:rPr lang="zh-CN" altLang="en-US" sz="2000" b="1" dirty="0">
                <a:latin typeface="仿宋" panose="02010609060101010101" pitchFamily="49" charset="-122"/>
                <a:ea typeface="仿宋" panose="02010609060101010101" pitchFamily="49" charset="-122"/>
                <a:cs typeface="+mn-ea"/>
                <a:sym typeface="+mn-lt"/>
              </a:rPr>
              <a:t>和方法 </a:t>
            </a:r>
            <a:r>
              <a:rPr lang="en-US" altLang="zh-CN" sz="2000" b="1" dirty="0">
                <a:latin typeface="仿宋" panose="02010609060101010101" pitchFamily="49" charset="-122"/>
                <a:ea typeface="仿宋" panose="02010609060101010101" pitchFamily="49" charset="-122"/>
                <a:cs typeface="+mn-ea"/>
                <a:sym typeface="+mn-lt"/>
              </a:rPr>
              <a:t>submit(Runnable) </a:t>
            </a:r>
            <a:r>
              <a:rPr lang="zh-CN" altLang="en-US" sz="2000" b="1" dirty="0">
                <a:latin typeface="仿宋" panose="02010609060101010101" pitchFamily="49" charset="-122"/>
                <a:ea typeface="仿宋" panose="02010609060101010101" pitchFamily="49" charset="-122"/>
                <a:cs typeface="+mn-ea"/>
                <a:sym typeface="+mn-lt"/>
              </a:rPr>
              <a:t>比较类似，但是区别则在于它们接收不同的参数类型。</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的实例与 </a:t>
            </a:r>
            <a:r>
              <a:rPr lang="en-US" altLang="zh-CN" sz="2000" b="1" dirty="0">
                <a:latin typeface="仿宋" panose="02010609060101010101" pitchFamily="49" charset="-122"/>
                <a:ea typeface="仿宋" panose="02010609060101010101" pitchFamily="49" charset="-122"/>
                <a:cs typeface="+mn-ea"/>
                <a:sym typeface="+mn-lt"/>
              </a:rPr>
              <a:t>Runnable </a:t>
            </a:r>
            <a:r>
              <a:rPr lang="zh-CN" altLang="en-US" sz="2000" b="1" dirty="0">
                <a:latin typeface="仿宋" panose="02010609060101010101" pitchFamily="49" charset="-122"/>
                <a:ea typeface="仿宋" panose="02010609060101010101" pitchFamily="49" charset="-122"/>
                <a:cs typeface="+mn-ea"/>
                <a:sym typeface="+mn-lt"/>
              </a:rPr>
              <a:t>的实例很类似，但是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call() </a:t>
            </a:r>
            <a:r>
              <a:rPr lang="zh-CN" altLang="en-US" sz="2000" b="1" dirty="0">
                <a:latin typeface="仿宋" panose="02010609060101010101" pitchFamily="49" charset="-122"/>
                <a:ea typeface="仿宋" panose="02010609060101010101" pitchFamily="49" charset="-122"/>
                <a:cs typeface="+mn-ea"/>
                <a:sym typeface="+mn-lt"/>
              </a:rPr>
              <a:t>方法可以返回壹個结果。方法 </a:t>
            </a:r>
            <a:r>
              <a:rPr lang="en-US" altLang="zh-CN" sz="2000" b="1" dirty="0" err="1">
                <a:latin typeface="仿宋" panose="02010609060101010101" pitchFamily="49" charset="-122"/>
                <a:ea typeface="仿宋" panose="02010609060101010101" pitchFamily="49" charset="-122"/>
                <a:cs typeface="+mn-ea"/>
                <a:sym typeface="+mn-lt"/>
              </a:rPr>
              <a:t>Runnable.run</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则不能返回结果。</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in</a:t>
            </a:r>
            <a:r>
              <a:rPr lang="en-US" altLang="zh-Hans" sz="2000" b="1" dirty="0" err="1">
                <a:solidFill>
                  <a:srgbClr val="FF0000"/>
                </a:solidFill>
                <a:latin typeface="仿宋" panose="02010609060101010101" pitchFamily="49" charset="-122"/>
                <a:ea typeface="仿宋" panose="02010609060101010101" pitchFamily="49" charset="-122"/>
                <a:cs typeface="+mn-ea"/>
                <a:sym typeface="+mn-lt"/>
              </a:rPr>
              <a:t>v</a:t>
            </a: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okeAny</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接收壹個包含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对象的集合作为参数。调用该方法不会返回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对象，而是返回集合中某壹個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对象的结果，而且无法保证调用之后返回的结果是哪壹個 </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，只知道它是这些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中壹個执行结束的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对象。如果壹個任务运行完毕或者抛出异常，方法会取消其它的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的执行。</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invokeAll</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会调用存在于参数集合中的所有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对象，并且返回壹個包含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对象的集合，你可以通过这個返回的集合来管理每個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的执行结果。需要注意的是，任务有可能因为异常而导致运行结束，所以它可能并不是真的成功运行了。但是我们没有办法通过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对象来了解到这個差异。</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E813D0E-06CE-BF45-AEA6-FD6BBCE9F7A2}"/>
              </a:ext>
            </a:extLst>
          </p:cNvPr>
          <p:cNvPicPr>
            <a:picLocks noChangeAspect="1"/>
          </p:cNvPicPr>
          <p:nvPr/>
        </p:nvPicPr>
        <p:blipFill>
          <a:blip r:embed="rId3"/>
          <a:stretch>
            <a:fillRect/>
          </a:stretch>
        </p:blipFill>
        <p:spPr>
          <a:xfrm>
            <a:off x="4492551" y="2237817"/>
            <a:ext cx="7525277" cy="4501729"/>
          </a:xfrm>
          <a:prstGeom prst="rect">
            <a:avLst/>
          </a:prstGeom>
        </p:spPr>
      </p:pic>
    </p:spTree>
    <p:extLst>
      <p:ext uri="{BB962C8B-B14F-4D97-AF65-F5344CB8AC3E}">
        <p14:creationId xmlns:p14="http://schemas.microsoft.com/office/powerpoint/2010/main" val="221790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BC6FCE1C-6933-A54B-A72B-E2B9FB5513E4}"/>
              </a:ext>
            </a:extLst>
          </p:cNvPr>
          <p:cNvPicPr>
            <a:picLocks noChangeAspect="1"/>
          </p:cNvPicPr>
          <p:nvPr/>
        </p:nvPicPr>
        <p:blipFill>
          <a:blip r:embed="rId3"/>
          <a:stretch>
            <a:fillRect/>
          </a:stretch>
        </p:blipFill>
        <p:spPr>
          <a:xfrm>
            <a:off x="265176" y="1246815"/>
            <a:ext cx="6553200" cy="2578100"/>
          </a:xfrm>
          <a:prstGeom prst="rect">
            <a:avLst/>
          </a:prstGeom>
        </p:spPr>
      </p:pic>
      <p:pic>
        <p:nvPicPr>
          <p:cNvPr id="4" name="图片 3">
            <a:extLst>
              <a:ext uri="{FF2B5EF4-FFF2-40B4-BE49-F238E27FC236}">
                <a16:creationId xmlns:a16="http://schemas.microsoft.com/office/drawing/2014/main" id="{73EA90A3-053E-F744-AF72-E38FF24F9405}"/>
              </a:ext>
            </a:extLst>
          </p:cNvPr>
          <p:cNvPicPr>
            <a:picLocks noChangeAspect="1"/>
          </p:cNvPicPr>
          <p:nvPr/>
        </p:nvPicPr>
        <p:blipFill>
          <a:blip r:embed="rId4"/>
          <a:stretch>
            <a:fillRect/>
          </a:stretch>
        </p:blipFill>
        <p:spPr>
          <a:xfrm>
            <a:off x="3406238" y="3648778"/>
            <a:ext cx="8704613" cy="3090768"/>
          </a:xfrm>
          <a:prstGeom prst="rect">
            <a:avLst/>
          </a:prstGeom>
        </p:spPr>
      </p:pic>
    </p:spTree>
    <p:extLst>
      <p:ext uri="{BB962C8B-B14F-4D97-AF65-F5344CB8AC3E}">
        <p14:creationId xmlns:p14="http://schemas.microsoft.com/office/powerpoint/2010/main" val="27433384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A745F89A-B5EF-1648-BF59-BF31A6C2F7FA}"/>
              </a:ext>
            </a:extLst>
          </p:cNvPr>
          <p:cNvSpPr txBox="1"/>
          <p:nvPr/>
        </p:nvSpPr>
        <p:spPr>
          <a:xfrm>
            <a:off x="265176" y="1025701"/>
            <a:ext cx="11926824" cy="5355312"/>
          </a:xfrm>
          <a:prstGeom prst="rect">
            <a:avLst/>
          </a:prstGeom>
          <a:noFill/>
        </p:spPr>
        <p:txBody>
          <a:bodyPr wrap="square" rtlCol="0">
            <a:spAutoFit/>
          </a:bodyPr>
          <a:lstStyle/>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1</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RUNNING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状态时，能够接收新任务，以及对已添加的任务进行处理。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状态切换：线程池的初始化状态是</a:t>
            </a:r>
            <a:r>
              <a:rPr lang="en-US" altLang="zh-Hans" b="1" dirty="0">
                <a:latin typeface="仿宋" panose="02010609060101010101" pitchFamily="49" charset="-122"/>
                <a:ea typeface="仿宋" panose="02010609060101010101" pitchFamily="49" charset="-122"/>
                <a:cs typeface="+mn-ea"/>
                <a:sym typeface="+mn-lt"/>
              </a:rPr>
              <a:t>RUNNING</a:t>
            </a:r>
            <a:r>
              <a:rPr lang="zh-Hans" altLang="en-U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换句话说，线程池被一旦被创建，就处于</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状态，并且线程池中的任务数为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2</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SHUTDOWN</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状态时，不接收新任务，但能处理已添加的任务。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Hans" b="1" dirty="0">
                <a:latin typeface="仿宋" panose="02010609060101010101" pitchFamily="49" charset="-122"/>
                <a:ea typeface="仿宋" panose="02010609060101010101" pitchFamily="49" charset="-122"/>
                <a:cs typeface="+mn-ea"/>
                <a:sym typeface="+mn-lt"/>
              </a:rPr>
              <a:t>RUNNING -&gt; SHUTDOWN</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3</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STOP</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状态时，不接收新任务，不处理已添加的任务，并且会中断正在处理的任务。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err="1">
                <a:latin typeface="仿宋" panose="02010609060101010101" pitchFamily="49" charset="-122"/>
                <a:ea typeface="仿宋" panose="02010609060101010101" pitchFamily="49" charset="-122"/>
                <a:cs typeface="+mn-ea"/>
                <a:sym typeface="+mn-lt"/>
              </a:rPr>
              <a:t>shutdownNow</a:t>
            </a:r>
            <a:r>
              <a:rPr lang="en-US" altLang="zh-Han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CN"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RUNNING or SHUTDOWN ) -&gt; STOP</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4</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TIDYING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状态说明：当所有的任务已终止，</a:t>
            </a:r>
            <a:r>
              <a:rPr lang="en-US" altLang="zh-Hans" b="1" dirty="0" err="1">
                <a:latin typeface="仿宋" panose="02010609060101010101" pitchFamily="49" charset="-122"/>
                <a:ea typeface="仿宋" panose="02010609060101010101" pitchFamily="49" charset="-122"/>
                <a:cs typeface="+mn-ea"/>
                <a:sym typeface="+mn-lt"/>
              </a:rPr>
              <a:t>ctl</a:t>
            </a:r>
            <a:r>
              <a:rPr lang="zh-CN" altLang="en-US" b="1" dirty="0">
                <a:latin typeface="仿宋" panose="02010609060101010101" pitchFamily="49" charset="-122"/>
                <a:ea typeface="仿宋" panose="02010609060101010101" pitchFamily="49" charset="-122"/>
                <a:cs typeface="+mn-ea"/>
                <a:sym typeface="+mn-lt"/>
              </a:rPr>
              <a:t>记录的”任务数量”为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，线程池会变为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状态。当线程池变为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状态时，会执行钩子函数</a:t>
            </a:r>
            <a:r>
              <a:rPr lang="en-US" altLang="zh-Hans" b="1" dirty="0">
                <a:latin typeface="仿宋" panose="02010609060101010101" pitchFamily="49" charset="-122"/>
                <a:ea typeface="仿宋" panose="02010609060101010101" pitchFamily="49" charset="-122"/>
                <a:cs typeface="+mn-ea"/>
                <a:sym typeface="+mn-lt"/>
              </a:rPr>
              <a:t>terminated()</a:t>
            </a:r>
            <a:r>
              <a:rPr lang="zh-Hans" altLang="en-US"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在</a:t>
            </a:r>
            <a:r>
              <a:rPr lang="en-US" altLang="zh-Hans" b="1" dirty="0" err="1">
                <a:latin typeface="仿宋" panose="02010609060101010101" pitchFamily="49" charset="-122"/>
                <a:ea typeface="仿宋" panose="02010609060101010101" pitchFamily="49" charset="-122"/>
                <a:cs typeface="+mn-ea"/>
                <a:sym typeface="+mn-lt"/>
              </a:rPr>
              <a:t>ThreadPoolExecutor</a:t>
            </a:r>
            <a:r>
              <a:rPr lang="zh-CN" altLang="en-US" b="1" dirty="0">
                <a:latin typeface="仿宋" panose="02010609060101010101" pitchFamily="49" charset="-122"/>
                <a:ea typeface="仿宋" panose="02010609060101010101" pitchFamily="49" charset="-122"/>
                <a:cs typeface="+mn-ea"/>
                <a:sym typeface="+mn-lt"/>
              </a:rPr>
              <a:t>类中是空的，若用户想在线程池变为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时，进行相应的处理；可以通过重载</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函数来实现。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状态切换：当线程池在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状态下，阻塞队列为空并且线程池中执行的任务也为空时，就会由 </a:t>
            </a:r>
            <a:r>
              <a:rPr lang="en-US" altLang="zh-Hans" b="1" dirty="0">
                <a:latin typeface="仿宋" panose="02010609060101010101" pitchFamily="49" charset="-122"/>
                <a:ea typeface="仿宋" panose="02010609060101010101" pitchFamily="49" charset="-122"/>
                <a:cs typeface="+mn-ea"/>
                <a:sym typeface="+mn-lt"/>
              </a:rPr>
              <a:t>SHUTDOWN -&gt; TIDYING</a:t>
            </a:r>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当线程池在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状态下，线程池中执行的任务为空时，就会由</a:t>
            </a:r>
            <a:r>
              <a:rPr lang="en-US" altLang="zh-Hans" b="1" dirty="0">
                <a:latin typeface="仿宋" panose="02010609060101010101" pitchFamily="49" charset="-122"/>
                <a:ea typeface="仿宋" panose="02010609060101010101" pitchFamily="49" charset="-122"/>
                <a:cs typeface="+mn-ea"/>
                <a:sym typeface="+mn-lt"/>
              </a:rPr>
              <a:t>STOP -&gt; TIDYING</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5</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TERMINATED</a:t>
            </a:r>
          </a:p>
          <a:p>
            <a:r>
              <a:rPr lang="zh-Hans" altLang="en-US" b="1" dirty="0">
                <a:solidFill>
                  <a:srgbClr val="FF0000"/>
                </a:solidFill>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状态说明：线程池彻底终止，就变成</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状态。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状态切换：线程池处在</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状态时，执行完</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之后，就会由 </a:t>
            </a:r>
            <a:r>
              <a:rPr lang="en-US" altLang="zh-Hans" b="1" dirty="0">
                <a:latin typeface="仿宋" panose="02010609060101010101" pitchFamily="49" charset="-122"/>
                <a:ea typeface="仿宋" panose="02010609060101010101" pitchFamily="49" charset="-122"/>
                <a:cs typeface="+mn-ea"/>
                <a:sym typeface="+mn-lt"/>
              </a:rPr>
              <a:t>TIDYING -&gt; TERMINATED</a:t>
            </a:r>
            <a:r>
              <a:rPr lang="zh-Hans"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659074090"/>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5281A3F-01B8-F047-B6BE-6D181436CD5A}"/>
              </a:ext>
            </a:extLst>
          </p:cNvPr>
          <p:cNvPicPr>
            <a:picLocks noChangeAspect="1"/>
          </p:cNvPicPr>
          <p:nvPr/>
        </p:nvPicPr>
        <p:blipFill>
          <a:blip r:embed="rId3"/>
          <a:stretch>
            <a:fillRect/>
          </a:stretch>
        </p:blipFill>
        <p:spPr>
          <a:xfrm>
            <a:off x="265176" y="1137806"/>
            <a:ext cx="6021318" cy="5601740"/>
          </a:xfrm>
          <a:prstGeom prst="rect">
            <a:avLst/>
          </a:prstGeom>
        </p:spPr>
      </p:pic>
      <p:sp>
        <p:nvSpPr>
          <p:cNvPr id="8" name="TextBox 50">
            <a:extLst>
              <a:ext uri="{FF2B5EF4-FFF2-40B4-BE49-F238E27FC236}">
                <a16:creationId xmlns:a16="http://schemas.microsoft.com/office/drawing/2014/main" id="{5A9F6426-0B0D-9C44-9AD3-54E215A26836}"/>
              </a:ext>
            </a:extLst>
          </p:cNvPr>
          <p:cNvSpPr txBox="1"/>
          <p:nvPr/>
        </p:nvSpPr>
        <p:spPr>
          <a:xfrm>
            <a:off x="6286494" y="1137806"/>
            <a:ext cx="5905506" cy="3046988"/>
          </a:xfrm>
          <a:prstGeom prst="rect">
            <a:avLst/>
          </a:prstGeom>
          <a:noFill/>
        </p:spPr>
        <p:txBody>
          <a:bodyPr wrap="square" rtlCol="0">
            <a:spAutoFit/>
          </a:bodyPr>
          <a:lstStyle/>
          <a:p>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Param</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corePoolSize</a:t>
            </a:r>
            <a:r>
              <a:rPr lang="en-US" altLang="zh-Han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maximumPoolSize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long </a:t>
            </a:r>
            <a:r>
              <a:rPr lang="en-US" altLang="zh-Hans" sz="2400" b="1" dirty="0" err="1">
                <a:latin typeface="仿宋" panose="02010609060101010101" pitchFamily="49" charset="-122"/>
                <a:ea typeface="仿宋" panose="02010609060101010101" pitchFamily="49" charset="-122"/>
                <a:cs typeface="+mn-ea"/>
                <a:sym typeface="+mn-lt"/>
              </a:rPr>
              <a:t>keepAliveTime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TimeUnit</a:t>
            </a:r>
            <a:r>
              <a:rPr lang="en-US" altLang="zh-Hans" sz="2400" b="1" dirty="0">
                <a:latin typeface="仿宋" panose="02010609060101010101" pitchFamily="49" charset="-122"/>
                <a:ea typeface="仿宋" panose="02010609060101010101" pitchFamily="49" charset="-122"/>
                <a:cs typeface="+mn-ea"/>
                <a:sym typeface="+mn-lt"/>
              </a:rPr>
              <a:t> unit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BlockingQueue</a:t>
            </a:r>
            <a:r>
              <a:rPr lang="en-US" altLang="zh-Hans" sz="2400" b="1" dirty="0">
                <a:latin typeface="仿宋" panose="02010609060101010101" pitchFamily="49" charset="-122"/>
                <a:ea typeface="仿宋" panose="02010609060101010101" pitchFamily="49" charset="-122"/>
                <a:cs typeface="+mn-ea"/>
                <a:sym typeface="+mn-lt"/>
              </a:rPr>
              <a:t>&lt;Runnable&gt; </a:t>
            </a:r>
            <a:r>
              <a:rPr lang="en-US" altLang="zh-Hans" sz="2400" b="1" dirty="0" err="1">
                <a:latin typeface="仿宋" panose="02010609060101010101" pitchFamily="49" charset="-122"/>
                <a:ea typeface="仿宋" panose="02010609060101010101" pitchFamily="49" charset="-122"/>
                <a:cs typeface="+mn-ea"/>
                <a:sym typeface="+mn-lt"/>
              </a:rPr>
              <a:t>workQueue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ThreadFactory</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threadFactory</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RejectedExecutionHandler</a:t>
            </a:r>
            <a:r>
              <a:rPr lang="en-US" altLang="zh-Hans" sz="2400" b="1" dirty="0">
                <a:latin typeface="仿宋" panose="02010609060101010101" pitchFamily="49" charset="-122"/>
                <a:ea typeface="仿宋" panose="02010609060101010101" pitchFamily="49" charset="-122"/>
                <a:cs typeface="+mn-ea"/>
                <a:sym typeface="+mn-lt"/>
              </a:rPr>
              <a:t> handler</a:t>
            </a:r>
          </a:p>
        </p:txBody>
      </p:sp>
    </p:spTree>
    <p:extLst>
      <p:ext uri="{BB962C8B-B14F-4D97-AF65-F5344CB8AC3E}">
        <p14:creationId xmlns:p14="http://schemas.microsoft.com/office/powerpoint/2010/main" val="3933290685"/>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RejectedExecutionHandler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0D5F28AA-7657-A642-A2CE-CA309687CE99}"/>
              </a:ext>
            </a:extLst>
          </p:cNvPr>
          <p:cNvPicPr>
            <a:picLocks noChangeAspect="1"/>
          </p:cNvPicPr>
          <p:nvPr/>
        </p:nvPicPr>
        <p:blipFill>
          <a:blip r:embed="rId3"/>
          <a:stretch>
            <a:fillRect/>
          </a:stretch>
        </p:blipFill>
        <p:spPr>
          <a:xfrm>
            <a:off x="265175" y="1124192"/>
            <a:ext cx="8866949" cy="2428247"/>
          </a:xfrm>
          <a:prstGeom prst="rect">
            <a:avLst/>
          </a:prstGeom>
        </p:spPr>
      </p:pic>
      <p:sp>
        <p:nvSpPr>
          <p:cNvPr id="9" name="TextBox 50">
            <a:extLst>
              <a:ext uri="{FF2B5EF4-FFF2-40B4-BE49-F238E27FC236}">
                <a16:creationId xmlns:a16="http://schemas.microsoft.com/office/drawing/2014/main" id="{1CA5B0D8-D385-F242-8F78-ABB7773E5912}"/>
              </a:ext>
            </a:extLst>
          </p:cNvPr>
          <p:cNvSpPr txBox="1"/>
          <p:nvPr/>
        </p:nvSpPr>
        <p:spPr>
          <a:xfrm>
            <a:off x="265175" y="3650930"/>
            <a:ext cx="11812029" cy="2554545"/>
          </a:xfrm>
          <a:prstGeom prst="rect">
            <a:avLst/>
          </a:prstGeom>
          <a:noFill/>
        </p:spPr>
        <p:txBody>
          <a:bodyPr wrap="square" rtlCol="0">
            <a:spAutoFit/>
          </a:bodyPr>
          <a:lstStyle/>
          <a:p>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RejectedExecutionHandler</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的四种拒绝策略</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(1) </a:t>
            </a:r>
            <a:r>
              <a:rPr lang="zh-CN" altLang="en-US" sz="2000" b="1" dirty="0">
                <a:latin typeface="仿宋" panose="02010609060101010101" pitchFamily="49" charset="-122"/>
                <a:ea typeface="仿宋" panose="02010609060101010101" pitchFamily="49" charset="-122"/>
                <a:cs typeface="+mn-ea"/>
                <a:sym typeface="+mn-lt"/>
              </a:rPr>
              <a:t>默认的</a:t>
            </a:r>
            <a:r>
              <a:rPr lang="en-US" altLang="zh-Hans" sz="2000" b="1" dirty="0" err="1">
                <a:latin typeface="仿宋" panose="02010609060101010101" pitchFamily="49" charset="-122"/>
                <a:ea typeface="仿宋" panose="02010609060101010101" pitchFamily="49" charset="-122"/>
                <a:cs typeface="+mn-ea"/>
                <a:sym typeface="+mn-lt"/>
              </a:rPr>
              <a:t>ThreadPoolExecutor.AbortPolicy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当线程池中的数量等于最大线程数时抛出</a:t>
            </a:r>
            <a:r>
              <a:rPr lang="en-US" altLang="zh-Hans" sz="2000" b="1" dirty="0" err="1">
                <a:latin typeface="仿宋" panose="02010609060101010101" pitchFamily="49" charset="-122"/>
                <a:ea typeface="仿宋" panose="02010609060101010101" pitchFamily="49" charset="-122"/>
                <a:cs typeface="+mn-ea"/>
                <a:sym typeface="+mn-lt"/>
              </a:rPr>
              <a:t>java.util.concurrent.RejectedExecutionException</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异常</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涉及到该异常的任务也不会被执行</a:t>
            </a:r>
            <a:endParaRPr lang="en-US" altLang="zh-Han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(2) </a:t>
            </a:r>
            <a:r>
              <a:rPr lang="en-US" altLang="zh-Hans" sz="2000" b="1" dirty="0" err="1">
                <a:latin typeface="仿宋" panose="02010609060101010101" pitchFamily="49" charset="-122"/>
                <a:ea typeface="仿宋" panose="02010609060101010101" pitchFamily="49" charset="-122"/>
                <a:cs typeface="+mn-ea"/>
                <a:sym typeface="+mn-lt"/>
              </a:rPr>
              <a:t>ThreadPoolExecutor.CallerRunsPolicy</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线程</a:t>
            </a:r>
            <a:r>
              <a:rPr lang="zh-Hans" altLang="en-US" sz="2000" b="1" dirty="0">
                <a:latin typeface="仿宋" panose="02010609060101010101" pitchFamily="49" charset="-122"/>
                <a:ea typeface="仿宋" panose="02010609060101010101" pitchFamily="49" charset="-122"/>
                <a:cs typeface="+mn-ea"/>
                <a:sym typeface="+mn-lt"/>
              </a:rPr>
              <a:t>重复</a:t>
            </a:r>
            <a:r>
              <a:rPr lang="zh-CN" altLang="en-US" sz="2000" b="1" dirty="0">
                <a:latin typeface="仿宋" panose="02010609060101010101" pitchFamily="49" charset="-122"/>
                <a:ea typeface="仿宋" panose="02010609060101010101" pitchFamily="49" charset="-122"/>
                <a:cs typeface="+mn-ea"/>
                <a:sym typeface="+mn-lt"/>
              </a:rPr>
              <a:t>调用运行该任务的 </a:t>
            </a:r>
            <a:r>
              <a:rPr lang="en-US" altLang="zh-Hans" sz="2000" b="1" dirty="0">
                <a:latin typeface="仿宋" panose="02010609060101010101" pitchFamily="49" charset="-122"/>
                <a:ea typeface="仿宋" panose="02010609060101010101" pitchFamily="49" charset="-122"/>
                <a:cs typeface="+mn-ea"/>
                <a:sym typeface="+mn-lt"/>
              </a:rPr>
              <a:t>execute </a:t>
            </a:r>
            <a:r>
              <a:rPr lang="zh-CN" altLang="en-US" sz="2000" b="1" dirty="0">
                <a:latin typeface="仿宋" panose="02010609060101010101" pitchFamily="49" charset="-122"/>
                <a:ea typeface="仿宋" panose="02010609060101010101" pitchFamily="49" charset="-122"/>
                <a:cs typeface="+mn-ea"/>
                <a:sym typeface="+mn-lt"/>
              </a:rPr>
              <a:t>本身。此策略提供简单的反馈控制机制，能够减缓新任务的提交速度</a:t>
            </a:r>
          </a:p>
          <a:p>
            <a:r>
              <a:rPr lang="en-US" altLang="zh-CN" sz="2000" b="1" dirty="0">
                <a:latin typeface="仿宋" panose="02010609060101010101" pitchFamily="49" charset="-122"/>
                <a:ea typeface="仿宋" panose="02010609060101010101" pitchFamily="49" charset="-122"/>
                <a:cs typeface="+mn-ea"/>
                <a:sym typeface="+mn-lt"/>
              </a:rPr>
              <a:t>(3) </a:t>
            </a:r>
            <a:r>
              <a:rPr lang="en-US" altLang="zh-Hans" sz="2000" b="1" dirty="0" err="1">
                <a:latin typeface="仿宋" panose="02010609060101010101" pitchFamily="49" charset="-122"/>
                <a:ea typeface="仿宋" panose="02010609060101010101" pitchFamily="49" charset="-122"/>
                <a:cs typeface="+mn-ea"/>
                <a:sym typeface="+mn-lt"/>
              </a:rPr>
              <a:t>ThreadPoolExecutor.DiscardPolicy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丢弃不能执行的新加任务</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(4) </a:t>
            </a:r>
            <a:r>
              <a:rPr lang="en-US" altLang="zh-Hans" sz="2000" b="1" dirty="0" err="1">
                <a:latin typeface="仿宋" panose="02010609060101010101" pitchFamily="49" charset="-122"/>
                <a:ea typeface="仿宋" panose="02010609060101010101" pitchFamily="49" charset="-122"/>
                <a:cs typeface="+mn-ea"/>
                <a:sym typeface="+mn-lt"/>
              </a:rPr>
              <a:t>ThreadPoolExecutor.DiscardOldestPolicy</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如果执行</a:t>
            </a:r>
            <a:r>
              <a:rPr lang="zh-Hans" altLang="en-US" sz="2000" b="1" dirty="0">
                <a:latin typeface="仿宋" panose="02010609060101010101" pitchFamily="49" charset="-122"/>
                <a:ea typeface="仿宋" panose="02010609060101010101" pitchFamily="49" charset="-122"/>
                <a:cs typeface="+mn-ea"/>
                <a:sym typeface="+mn-lt"/>
              </a:rPr>
              <a:t>线程池</a:t>
            </a:r>
            <a:r>
              <a:rPr lang="zh-CN" altLang="en-US" sz="2000" b="1" dirty="0">
                <a:latin typeface="仿宋" panose="02010609060101010101" pitchFamily="49" charset="-122"/>
                <a:ea typeface="仿宋" panose="02010609060101010101" pitchFamily="49" charset="-122"/>
                <a:cs typeface="+mn-ea"/>
                <a:sym typeface="+mn-lt"/>
              </a:rPr>
              <a:t>尚未关闭，则位于工作队列头部</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即等待时间最久</a:t>
            </a:r>
            <a:r>
              <a:rPr lang="en-US" altLang="zh-CN" sz="2000" b="1" dirty="0">
                <a:latin typeface="仿宋" panose="02010609060101010101" pitchFamily="49" charset="-122"/>
                <a:ea typeface="仿宋" panose="02010609060101010101" pitchFamily="49" charset="-122"/>
                <a:cs typeface="+mn-ea"/>
                <a:sym typeface="+mn-lt"/>
              </a:rPr>
              <a:t>Oldest</a:t>
            </a:r>
            <a:r>
              <a:rPr lang="zh-CN" altLang="en-US" sz="2000" b="1" dirty="0">
                <a:latin typeface="仿宋" panose="02010609060101010101" pitchFamily="49" charset="-122"/>
                <a:ea typeface="仿宋" panose="02010609060101010101" pitchFamily="49" charset="-122"/>
                <a:cs typeface="+mn-ea"/>
                <a:sym typeface="+mn-lt"/>
              </a:rPr>
              <a:t>的任务</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的任务将被删除，然后重试执行程序（如果再次失败，则重复此过程）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21129717"/>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Thread States And Switching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7" name="图片 6">
            <a:extLst>
              <a:ext uri="{FF2B5EF4-FFF2-40B4-BE49-F238E27FC236}">
                <a16:creationId xmlns:a16="http://schemas.microsoft.com/office/drawing/2014/main" id="{90342EC3-80D7-2B4F-A002-A4FB4E1CE983}"/>
              </a:ext>
            </a:extLst>
          </p:cNvPr>
          <p:cNvPicPr>
            <a:picLocks noChangeAspect="1"/>
          </p:cNvPicPr>
          <p:nvPr/>
        </p:nvPicPr>
        <p:blipFill>
          <a:blip r:embed="rId3"/>
          <a:stretch>
            <a:fillRect/>
          </a:stretch>
        </p:blipFill>
        <p:spPr>
          <a:xfrm>
            <a:off x="4527623" y="1267571"/>
            <a:ext cx="7014411" cy="5471975"/>
          </a:xfrm>
          <a:prstGeom prst="rect">
            <a:avLst/>
          </a:prstGeom>
        </p:spPr>
      </p:pic>
      <p:pic>
        <p:nvPicPr>
          <p:cNvPr id="2" name="图片 1">
            <a:extLst>
              <a:ext uri="{FF2B5EF4-FFF2-40B4-BE49-F238E27FC236}">
                <a16:creationId xmlns:a16="http://schemas.microsoft.com/office/drawing/2014/main" id="{21625DDC-3B5E-5844-9D05-24E8F975EE2C}"/>
              </a:ext>
            </a:extLst>
          </p:cNvPr>
          <p:cNvPicPr>
            <a:picLocks noChangeAspect="1"/>
          </p:cNvPicPr>
          <p:nvPr/>
        </p:nvPicPr>
        <p:blipFill>
          <a:blip r:embed="rId4"/>
          <a:stretch>
            <a:fillRect/>
          </a:stretch>
        </p:blipFill>
        <p:spPr>
          <a:xfrm>
            <a:off x="507176" y="1152155"/>
            <a:ext cx="3886200" cy="4483100"/>
          </a:xfrm>
          <a:prstGeom prst="rect">
            <a:avLst/>
          </a:prstGeom>
        </p:spPr>
      </p:pic>
    </p:spTree>
    <p:extLst>
      <p:ext uri="{BB962C8B-B14F-4D97-AF65-F5344CB8AC3E}">
        <p14:creationId xmlns:p14="http://schemas.microsoft.com/office/powerpoint/2010/main" val="345521434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do</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you</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want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265176" y="3546937"/>
            <a:ext cx="11926824" cy="2862322"/>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那你就</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out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太多了，</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的弊端如下：</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每次</a:t>
            </a:r>
            <a:r>
              <a:rPr lang="en-US" altLang="zh-Hans" sz="2000" b="1" dirty="0">
                <a:latin typeface="仿宋" panose="02010609060101010101" pitchFamily="49" charset="-122"/>
                <a:ea typeface="仿宋" panose="02010609060101010101" pitchFamily="49" charset="-122"/>
                <a:cs typeface="+mn-ea"/>
                <a:sym typeface="+mn-lt"/>
              </a:rPr>
              <a:t>new Thread</a:t>
            </a:r>
            <a:r>
              <a:rPr lang="zh-CN" altLang="en-US" sz="2000" b="1" dirty="0">
                <a:latin typeface="仿宋" panose="02010609060101010101" pitchFamily="49" charset="-122"/>
                <a:ea typeface="仿宋" panose="02010609060101010101" pitchFamily="49" charset="-122"/>
                <a:cs typeface="+mn-ea"/>
                <a:sym typeface="+mn-lt"/>
              </a:rPr>
              <a:t>新建对象性能差。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线程缺乏统一管理，可能无限制新建线程，相互之间竞争，及可能占用过多系统资源导致死机或</a:t>
            </a:r>
            <a:r>
              <a:rPr lang="en-US" altLang="zh-Hans" sz="2000" b="1" dirty="0" err="1">
                <a:latin typeface="仿宋" panose="02010609060101010101" pitchFamily="49" charset="-122"/>
                <a:ea typeface="仿宋" panose="02010609060101010101" pitchFamily="49" charset="-122"/>
                <a:cs typeface="+mn-ea"/>
                <a:sym typeface="+mn-lt"/>
              </a:rPr>
              <a:t>oom</a:t>
            </a:r>
            <a:r>
              <a:rPr lang="zh-Hans" altLang="en-US" sz="2000" b="1" dirty="0">
                <a:latin typeface="仿宋" panose="02010609060101010101" pitchFamily="49" charset="-122"/>
                <a:ea typeface="仿宋" panose="02010609060101010101" pitchFamily="49" charset="-122"/>
                <a:cs typeface="+mn-ea"/>
                <a:sym typeface="+mn-lt"/>
              </a:rPr>
              <a:t>。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缺乏更多功能，如定时执行、定期执行、线程中断。</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相比</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提供的线程池的好处在于：</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重用存在的线程，减少对象创建、消亡的开销，性能佳。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可有效控制最大并发线程数，提高系统资源的使用率，同时避免过多资源竞争，避免堵塞。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提供定时执行、定期执行、单线程、并发数控制等功能。</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718BACF4-B79B-D345-80B2-5F8941C1A506}"/>
              </a:ext>
            </a:extLst>
          </p:cNvPr>
          <p:cNvPicPr>
            <a:picLocks noChangeAspect="1"/>
          </p:cNvPicPr>
          <p:nvPr/>
        </p:nvPicPr>
        <p:blipFill>
          <a:blip r:embed="rId3"/>
          <a:stretch>
            <a:fillRect/>
          </a:stretch>
        </p:blipFill>
        <p:spPr>
          <a:xfrm>
            <a:off x="265176" y="1147666"/>
            <a:ext cx="8001000" cy="2184400"/>
          </a:xfrm>
          <a:prstGeom prst="rect">
            <a:avLst/>
          </a:prstGeom>
        </p:spPr>
      </p:pic>
    </p:spTree>
    <p:extLst>
      <p:ext uri="{BB962C8B-B14F-4D97-AF65-F5344CB8AC3E}">
        <p14:creationId xmlns:p14="http://schemas.microsoft.com/office/powerpoint/2010/main" val="888937704"/>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Future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C6763F83-7CCF-6D4B-8CA8-4342FA0045C6}"/>
              </a:ext>
            </a:extLst>
          </p:cNvPr>
          <p:cNvPicPr>
            <a:picLocks noChangeAspect="1"/>
          </p:cNvPicPr>
          <p:nvPr/>
        </p:nvPicPr>
        <p:blipFill>
          <a:blip r:embed="rId3"/>
          <a:stretch>
            <a:fillRect/>
          </a:stretch>
        </p:blipFill>
        <p:spPr>
          <a:xfrm>
            <a:off x="265176" y="1270330"/>
            <a:ext cx="8928100" cy="1016000"/>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2530959"/>
            <a:ext cx="11926824" cy="1938992"/>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第一个方法：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第二个方法：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接口的任务，并且指定了在调用</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get</a:t>
            </a:r>
            <a:r>
              <a:rPr lang="zh-CN" altLang="en-US" sz="2000" b="1" dirty="0">
                <a:latin typeface="仿宋" panose="02010609060101010101" pitchFamily="49" charset="-122"/>
                <a:ea typeface="仿宋" panose="02010609060101010101" pitchFamily="49" charset="-122"/>
                <a:cs typeface="+mn-ea"/>
                <a:sym typeface="+mn-lt"/>
              </a:rPr>
              <a:t>方法时返回的</a:t>
            </a:r>
            <a:r>
              <a:rPr lang="en-US" altLang="zh-CN" sz="2000" b="1" dirty="0">
                <a:latin typeface="仿宋" panose="02010609060101010101" pitchFamily="49" charset="-122"/>
                <a:ea typeface="仿宋" panose="02010609060101010101" pitchFamily="49" charset="-122"/>
                <a:cs typeface="+mn-ea"/>
                <a:sym typeface="+mn-lt"/>
              </a:rPr>
              <a:t>result</a:t>
            </a:r>
            <a:r>
              <a:rPr lang="zh-CN" altLang="en-US" sz="2000" b="1" dirty="0">
                <a:latin typeface="仿宋" panose="02010609060101010101" pitchFamily="49" charset="-122"/>
                <a:ea typeface="仿宋" panose="02010609060101010101" pitchFamily="49" charset="-122"/>
                <a:cs typeface="+mn-ea"/>
                <a:sym typeface="+mn-lt"/>
              </a:rPr>
              <a:t>对象。</a:t>
            </a:r>
          </a:p>
          <a:p>
            <a:r>
              <a:rPr lang="zh-CN" altLang="en-US" sz="2000" b="1" dirty="0">
                <a:latin typeface="仿宋" panose="02010609060101010101" pitchFamily="49" charset="-122"/>
                <a:ea typeface="仿宋" panose="02010609060101010101" pitchFamily="49" charset="-122"/>
                <a:cs typeface="+mn-ea"/>
                <a:sym typeface="+mn-lt"/>
              </a:rPr>
              <a:t>第三个方法：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因此我们只要创建好我们的线程对象（实现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接口或者</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接口），然后通过上面</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个方法提交给线程池去执行即可。</a:t>
            </a:r>
            <a:endParaRPr lang="en-US" altLang="zh-Hans" sz="2000" b="1" dirty="0">
              <a:latin typeface="仿宋" panose="02010609060101010101" pitchFamily="49" charset="-122"/>
              <a:ea typeface="仿宋" panose="02010609060101010101" pitchFamily="49" charset="-122"/>
              <a:cs typeface="+mn-ea"/>
              <a:sym typeface="+mn-lt"/>
            </a:endParaRPr>
          </a:p>
        </p:txBody>
      </p:sp>
      <p:sp>
        <p:nvSpPr>
          <p:cNvPr id="10" name="TextBox 50">
            <a:extLst>
              <a:ext uri="{FF2B5EF4-FFF2-40B4-BE49-F238E27FC236}">
                <a16:creationId xmlns:a16="http://schemas.microsoft.com/office/drawing/2014/main" id="{E28C05CF-052A-AB49-BB05-2A1629C29FE6}"/>
              </a:ext>
            </a:extLst>
          </p:cNvPr>
          <p:cNvSpPr txBox="1"/>
          <p:nvPr/>
        </p:nvSpPr>
        <p:spPr>
          <a:xfrm>
            <a:off x="265176" y="5009558"/>
            <a:ext cx="11926824" cy="707886"/>
          </a:xfrm>
          <a:prstGeom prst="rect">
            <a:avLst/>
          </a:prstGeom>
          <a:noFill/>
        </p:spPr>
        <p:txBody>
          <a:bodyPr wrap="square" rtlCol="0">
            <a:spAutoFit/>
          </a:bodyPr>
          <a:lstStyle/>
          <a:p>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Future&lt;V&gt;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接口是用来获取异步计算结果的，说白了就是对具体的</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Runnable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或者</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Callable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对象任务执行的结果进行获取</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(get()),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取消</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(cancel()),</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判断是否完成等操作。我们看看</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接口的源码：</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04522039"/>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1915149"/>
            <a:ext cx="11926824" cy="4708981"/>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方法解析：</a:t>
            </a:r>
          </a:p>
          <a:p>
            <a:r>
              <a:rPr lang="en-US" altLang="zh-CN" sz="2000" b="1" dirty="0">
                <a:latin typeface="仿宋" panose="02010609060101010101" pitchFamily="49" charset="-122"/>
                <a:ea typeface="仿宋" panose="02010609060101010101" pitchFamily="49" charset="-122"/>
                <a:cs typeface="+mn-ea"/>
                <a:sym typeface="+mn-lt"/>
              </a:rPr>
              <a:t>V get() </a:t>
            </a:r>
            <a:r>
              <a:rPr lang="zh-CN" altLang="en-US" sz="2000" b="1" dirty="0">
                <a:latin typeface="仿宋" panose="02010609060101010101" pitchFamily="49" charset="-122"/>
                <a:ea typeface="仿宋" panose="02010609060101010101" pitchFamily="49" charset="-122"/>
                <a:cs typeface="+mn-ea"/>
                <a:sym typeface="+mn-lt"/>
              </a:rPr>
              <a:t>：获取异步执行的结果，如果没有结果可用，此方法会阻塞直到异步计算完成。</a:t>
            </a:r>
          </a:p>
          <a:p>
            <a:r>
              <a:rPr lang="en-US" altLang="zh-CN" sz="2000" b="1" dirty="0">
                <a:latin typeface="仿宋" panose="02010609060101010101" pitchFamily="49" charset="-122"/>
                <a:ea typeface="仿宋" panose="02010609060101010101" pitchFamily="49" charset="-122"/>
                <a:cs typeface="+mn-ea"/>
                <a:sym typeface="+mn-lt"/>
              </a:rPr>
              <a:t>V get(Long timeout , </a:t>
            </a:r>
            <a:r>
              <a:rPr lang="en-US" altLang="zh-CN" sz="2000" b="1" dirty="0" err="1">
                <a:latin typeface="仿宋" panose="02010609060101010101" pitchFamily="49" charset="-122"/>
                <a:ea typeface="仿宋" panose="02010609060101010101" pitchFamily="49" charset="-122"/>
                <a:cs typeface="+mn-ea"/>
                <a:sym typeface="+mn-lt"/>
              </a:rPr>
              <a:t>TimeUnit</a:t>
            </a:r>
            <a:r>
              <a:rPr lang="en-US" altLang="zh-CN" sz="2000" b="1" dirty="0">
                <a:latin typeface="仿宋" panose="02010609060101010101" pitchFamily="49" charset="-122"/>
                <a:ea typeface="仿宋" panose="02010609060101010101" pitchFamily="49" charset="-122"/>
                <a:cs typeface="+mn-ea"/>
                <a:sym typeface="+mn-lt"/>
              </a:rPr>
              <a:t> unit) </a:t>
            </a:r>
            <a:r>
              <a:rPr lang="zh-CN" altLang="en-US" sz="2000" b="1" dirty="0">
                <a:latin typeface="仿宋" panose="02010609060101010101" pitchFamily="49" charset="-122"/>
                <a:ea typeface="仿宋" panose="02010609060101010101" pitchFamily="49" charset="-122"/>
                <a:cs typeface="+mn-ea"/>
                <a:sym typeface="+mn-lt"/>
              </a:rPr>
              <a:t>：获取异步执行结果，如果没有结果可用，此方法会阻塞，但是会有时间限制，如果阻塞时间超过设定的</a:t>
            </a:r>
            <a:r>
              <a:rPr lang="en-US" altLang="zh-CN" sz="2000" b="1" dirty="0">
                <a:latin typeface="仿宋" panose="02010609060101010101" pitchFamily="49" charset="-122"/>
                <a:ea typeface="仿宋" panose="02010609060101010101" pitchFamily="49" charset="-122"/>
                <a:cs typeface="+mn-ea"/>
                <a:sym typeface="+mn-lt"/>
              </a:rPr>
              <a:t>timeout</a:t>
            </a:r>
            <a:r>
              <a:rPr lang="zh-CN" altLang="en-US" sz="2000" b="1" dirty="0">
                <a:latin typeface="仿宋" panose="02010609060101010101" pitchFamily="49" charset="-122"/>
                <a:ea typeface="仿宋" panose="02010609060101010101" pitchFamily="49" charset="-122"/>
                <a:cs typeface="+mn-ea"/>
                <a:sym typeface="+mn-lt"/>
              </a:rPr>
              <a:t>时间，该方法将抛出异常。</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isDone</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：如果任务执行结束，无论是正常结束或是中途取消还是发生异常，都返回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isCanceller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：如果任务完成前被取消，则返回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cancel(</a:t>
            </a:r>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：如果任务还没开始，执行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；如果任务已经启动，执行</a:t>
            </a:r>
            <a:r>
              <a:rPr lang="en-US" altLang="zh-CN" sz="2000" b="1" dirty="0">
                <a:latin typeface="仿宋" panose="02010609060101010101" pitchFamily="49" charset="-122"/>
                <a:ea typeface="仿宋" panose="02010609060101010101" pitchFamily="49" charset="-122"/>
                <a:cs typeface="+mn-ea"/>
                <a:sym typeface="+mn-lt"/>
              </a:rPr>
              <a:t>cancel(true)</a:t>
            </a:r>
            <a:r>
              <a:rPr lang="zh-CN" altLang="en-US" sz="2000" b="1" dirty="0">
                <a:latin typeface="仿宋" panose="02010609060101010101" pitchFamily="49" charset="-122"/>
                <a:ea typeface="仿宋" panose="02010609060101010101" pitchFamily="49" charset="-122"/>
                <a:cs typeface="+mn-ea"/>
                <a:sym typeface="+mn-lt"/>
              </a:rPr>
              <a:t>方法将以中断执行此任务线程的方式来试图停止任务，如果停止成功，返回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；当任务已经启动，执行</a:t>
            </a:r>
            <a:r>
              <a:rPr lang="en-US" altLang="zh-CN" sz="2000" b="1" dirty="0">
                <a:latin typeface="仿宋" panose="02010609060101010101" pitchFamily="49" charset="-122"/>
                <a:ea typeface="仿宋" panose="02010609060101010101" pitchFamily="49" charset="-122"/>
                <a:cs typeface="+mn-ea"/>
                <a:sym typeface="+mn-lt"/>
              </a:rPr>
              <a:t>cancel(false)</a:t>
            </a:r>
            <a:r>
              <a:rPr lang="zh-CN" altLang="en-US" sz="2000" b="1" dirty="0">
                <a:latin typeface="仿宋" panose="02010609060101010101" pitchFamily="49" charset="-122"/>
                <a:ea typeface="仿宋" panose="02010609060101010101" pitchFamily="49" charset="-122"/>
                <a:cs typeface="+mn-ea"/>
                <a:sym typeface="+mn-lt"/>
              </a:rPr>
              <a:t>方法将不会对正在执行的任务线程产生影响</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让线程正常执行到完成</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，此时返回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；当任务已经完成，执行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zh-CN" altLang="en-US" sz="2000" b="1" dirty="0">
                <a:latin typeface="仿宋" panose="02010609060101010101" pitchFamily="49" charset="-122"/>
                <a:ea typeface="仿宋" panose="02010609060101010101" pitchFamily="49" charset="-122"/>
                <a:cs typeface="+mn-ea"/>
                <a:sym typeface="+mn-lt"/>
              </a:rPr>
              <a:t>参数表示是否中断执行中的线程。</a:t>
            </a:r>
          </a:p>
          <a:p>
            <a:r>
              <a:rPr lang="zh-CN" altLang="en-US" sz="2000" b="1" dirty="0">
                <a:latin typeface="仿宋" panose="02010609060101010101" pitchFamily="49" charset="-122"/>
                <a:ea typeface="仿宋" panose="02010609060101010101" pitchFamily="49" charset="-122"/>
                <a:cs typeface="+mn-ea"/>
                <a:sym typeface="+mn-lt"/>
              </a:rPr>
              <a:t>通过方法分析我们也知道实际上</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提供了</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种功能：（</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）能够中断执行中的任务（</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）判断任务是否执行完成（</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）获取任务执行完成后额结果。</a:t>
            </a:r>
          </a:p>
          <a:p>
            <a:r>
              <a:rPr lang="zh-CN" altLang="en-US" sz="2000" b="1" dirty="0">
                <a:latin typeface="仿宋" panose="02010609060101010101" pitchFamily="49" charset="-122"/>
                <a:ea typeface="仿宋" panose="02010609060101010101" pitchFamily="49" charset="-122"/>
                <a:cs typeface="+mn-ea"/>
                <a:sym typeface="+mn-lt"/>
              </a:rPr>
              <a:t>但是我们必须明白</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只是一个接口，我们无法直接创建对象，因此就需要其实现类</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登场啦。</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6836E1F-C8A4-3747-93A3-A1E70B04417E}"/>
              </a:ext>
            </a:extLst>
          </p:cNvPr>
          <p:cNvPicPr>
            <a:picLocks noChangeAspect="1"/>
          </p:cNvPicPr>
          <p:nvPr/>
        </p:nvPicPr>
        <p:blipFill>
          <a:blip r:embed="rId3"/>
          <a:stretch>
            <a:fillRect/>
          </a:stretch>
        </p:blipFill>
        <p:spPr>
          <a:xfrm>
            <a:off x="1908974" y="190005"/>
            <a:ext cx="9401411" cy="1923534"/>
          </a:xfrm>
          <a:prstGeom prst="rect">
            <a:avLst/>
          </a:prstGeom>
        </p:spPr>
      </p:pic>
    </p:spTree>
    <p:extLst>
      <p:ext uri="{BB962C8B-B14F-4D97-AF65-F5344CB8AC3E}">
        <p14:creationId xmlns:p14="http://schemas.microsoft.com/office/powerpoint/2010/main" val="2085595457"/>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FutureTask</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4116779"/>
            <a:ext cx="11926824" cy="255454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分析：</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除了实现了</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接口外还实现了</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接口，因此</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也可以直接提交给</a:t>
            </a:r>
            <a:r>
              <a:rPr lang="en-US" altLang="zh-CN" sz="2000" b="1" dirty="0">
                <a:latin typeface="仿宋" panose="02010609060101010101" pitchFamily="49" charset="-122"/>
                <a:ea typeface="仿宋" panose="02010609060101010101" pitchFamily="49" charset="-122"/>
                <a:cs typeface="+mn-ea"/>
                <a:sym typeface="+mn-lt"/>
              </a:rPr>
              <a:t>Executor</a:t>
            </a:r>
            <a:r>
              <a:rPr lang="zh-CN" altLang="en-US" sz="2000" b="1" dirty="0">
                <a:latin typeface="仿宋" panose="02010609060101010101" pitchFamily="49" charset="-122"/>
                <a:ea typeface="仿宋" panose="02010609060101010101" pitchFamily="49" charset="-122"/>
                <a:cs typeface="+mn-ea"/>
                <a:sym typeface="+mn-lt"/>
              </a:rPr>
              <a:t>执行。 当然也可以调用线程直接执行（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）。接下来我们根据</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的执行时机来分析其所处的</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）未启动，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方法还没有被执行之前，</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处于未启动状态，当创建一个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，而且没有执行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方法前，这个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也处于未启动状态。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）已启动，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被执行的过程中，</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处于已启动状态。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）已完成，</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方法执行完正常结束，或者被取消或者抛出异常而结束，</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都处于完成状态。</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9D430620-5FA2-1E4F-A942-71E05B71A742}"/>
              </a:ext>
            </a:extLst>
          </p:cNvPr>
          <p:cNvPicPr>
            <a:picLocks noChangeAspect="1"/>
          </p:cNvPicPr>
          <p:nvPr/>
        </p:nvPicPr>
        <p:blipFill>
          <a:blip r:embed="rId4"/>
          <a:stretch>
            <a:fillRect/>
          </a:stretch>
        </p:blipFill>
        <p:spPr>
          <a:xfrm>
            <a:off x="265176" y="1221179"/>
            <a:ext cx="10833100" cy="2895600"/>
          </a:xfrm>
          <a:prstGeom prst="rect">
            <a:avLst/>
          </a:prstGeom>
        </p:spPr>
      </p:pic>
    </p:spTree>
    <p:extLst>
      <p:ext uri="{BB962C8B-B14F-4D97-AF65-F5344CB8AC3E}">
        <p14:creationId xmlns:p14="http://schemas.microsoft.com/office/powerpoint/2010/main" val="2598640730"/>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677656"/>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ArrayBlockingQueue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PriorityBlockingQueue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DelayQueue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SynchronousQueue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LinkedTransferQueue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LinkedBlockingDeque</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E276250-B86D-9C44-8337-DC4F303D0DBC}"/>
              </a:ext>
            </a:extLst>
          </p:cNvPr>
          <p:cNvPicPr>
            <a:picLocks noChangeAspect="1"/>
          </p:cNvPicPr>
          <p:nvPr/>
        </p:nvPicPr>
        <p:blipFill>
          <a:blip r:embed="rId3"/>
          <a:stretch>
            <a:fillRect/>
          </a:stretch>
        </p:blipFill>
        <p:spPr>
          <a:xfrm>
            <a:off x="2265053" y="1853458"/>
            <a:ext cx="6070600" cy="3721100"/>
          </a:xfrm>
          <a:prstGeom prst="rect">
            <a:avLst/>
          </a:prstGeom>
        </p:spPr>
      </p:pic>
      <p:pic>
        <p:nvPicPr>
          <p:cNvPr id="3" name="图片 2">
            <a:extLst>
              <a:ext uri="{FF2B5EF4-FFF2-40B4-BE49-F238E27FC236}">
                <a16:creationId xmlns:a16="http://schemas.microsoft.com/office/drawing/2014/main" id="{EAD53E54-0CF5-664E-B786-613FFFA7C6D3}"/>
              </a:ext>
            </a:extLst>
          </p:cNvPr>
          <p:cNvPicPr>
            <a:picLocks noChangeAspect="1"/>
          </p:cNvPicPr>
          <p:nvPr/>
        </p:nvPicPr>
        <p:blipFill>
          <a:blip r:embed="rId4"/>
          <a:stretch>
            <a:fillRect/>
          </a:stretch>
        </p:blipFill>
        <p:spPr>
          <a:xfrm>
            <a:off x="2654300" y="2091346"/>
            <a:ext cx="9398000" cy="4648200"/>
          </a:xfrm>
          <a:prstGeom prst="rect">
            <a:avLst/>
          </a:prstGeom>
        </p:spPr>
      </p:pic>
    </p:spTree>
    <p:extLst>
      <p:ext uri="{BB962C8B-B14F-4D97-AF65-F5344CB8AC3E}">
        <p14:creationId xmlns:p14="http://schemas.microsoft.com/office/powerpoint/2010/main" val="3590156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308324"/>
          </a:xfrm>
          <a:prstGeom prst="rect">
            <a:avLst/>
          </a:prstGeom>
          <a:noFill/>
        </p:spPr>
        <p:txBody>
          <a:bodyPr wrap="square" rtlCol="0">
            <a:spAutoFit/>
          </a:bodyPr>
          <a:lstStyle/>
          <a:p>
            <a:r>
              <a:rPr lang="en-US" altLang="zh-CN" sz="2400" b="1" i="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i="1" dirty="0">
                <a:solidFill>
                  <a:srgbClr val="FF0000"/>
                </a:solidFill>
                <a:latin typeface="仿宋" panose="02010609060101010101" pitchFamily="49" charset="-122"/>
                <a:ea typeface="仿宋" panose="02010609060101010101" pitchFamily="49" charset="-122"/>
                <a:cs typeface="+mn-ea"/>
                <a:sym typeface="+mn-lt"/>
              </a:rPr>
              <a:t>阻塞队列与普通队列的区别在于，当队列是空的时，从队列中获取元素的操作将会被阻塞，或者当队列是满时，往队列里添加元素的操作会被阻塞。试图从空的阻塞队列中获取元素的线程将会被阻塞，直到其他的线程往空的队列插入新的元素。同样，试图往已满的阻塞队列中添加新元素的线程同样也会被阻塞，直到其他的线程使队列重新变得空闲起来，如从队列中移除一个或者多个元素，或者完全清空队列。</a:t>
            </a:r>
          </a:p>
        </p:txBody>
      </p:sp>
      <p:sp>
        <p:nvSpPr>
          <p:cNvPr id="8" name="TextBox 50">
            <a:extLst>
              <a:ext uri="{FF2B5EF4-FFF2-40B4-BE49-F238E27FC236}">
                <a16:creationId xmlns:a16="http://schemas.microsoft.com/office/drawing/2014/main" id="{4B8E3E56-85D5-194F-9788-D78852B1CC11}"/>
              </a:ext>
            </a:extLst>
          </p:cNvPr>
          <p:cNvSpPr txBox="1"/>
          <p:nvPr/>
        </p:nvSpPr>
        <p:spPr>
          <a:xfrm>
            <a:off x="265176" y="3651711"/>
            <a:ext cx="11487142" cy="3046988"/>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必须注意到，在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方法内部，只有队列的大小等于上限（</a:t>
            </a:r>
            <a:r>
              <a:rPr lang="en-US" altLang="zh-CN" sz="2400" b="1" dirty="0">
                <a:latin typeface="仿宋" panose="02010609060101010101" pitchFamily="49" charset="-122"/>
                <a:ea typeface="仿宋" panose="02010609060101010101" pitchFamily="49" charset="-122"/>
                <a:cs typeface="+mn-ea"/>
                <a:sym typeface="+mn-lt"/>
              </a:rPr>
              <a:t>limit</a:t>
            </a:r>
            <a:r>
              <a:rPr lang="zh-CN" altLang="en-US" sz="2400" b="1" dirty="0">
                <a:latin typeface="仿宋" panose="02010609060101010101" pitchFamily="49" charset="-122"/>
                <a:ea typeface="仿宋" panose="02010609060101010101" pitchFamily="49" charset="-122"/>
                <a:cs typeface="+mn-ea"/>
                <a:sym typeface="+mn-lt"/>
              </a:rPr>
              <a:t>）或者下限（</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）时，才调用</a:t>
            </a:r>
            <a:r>
              <a:rPr lang="en-US" altLang="zh-CN" sz="2400" b="1" dirty="0" err="1">
                <a:latin typeface="仿宋" panose="02010609060101010101" pitchFamily="49" charset="-122"/>
                <a:ea typeface="仿宋" panose="02010609060101010101" pitchFamily="49" charset="-122"/>
                <a:cs typeface="+mn-ea"/>
                <a:sym typeface="+mn-lt"/>
              </a:rPr>
              <a:t>notifyAll</a:t>
            </a:r>
            <a:r>
              <a:rPr lang="zh-CN" altLang="en-US" sz="2400" b="1" dirty="0">
                <a:latin typeface="仿宋" panose="02010609060101010101" pitchFamily="49" charset="-122"/>
                <a:ea typeface="仿宋" panose="02010609060101010101" pitchFamily="49" charset="-122"/>
                <a:cs typeface="+mn-ea"/>
                <a:sym typeface="+mn-lt"/>
              </a:rPr>
              <a:t>方法。如果队列的大小既不等于上限，也不等于下限，任何线程调用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或者</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方法时，都不会阻塞，都能够正常的往队列中添加或者移除元素。</a:t>
            </a:r>
          </a:p>
          <a:p>
            <a:r>
              <a:rPr lang="en-US" altLang="zh-CN"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提供了</a:t>
            </a:r>
            <a:r>
              <a:rPr lang="en-US" altLang="zh-CN" sz="2400" b="1" dirty="0" err="1">
                <a:latin typeface="仿宋" panose="02010609060101010101" pitchFamily="49" charset="-122"/>
                <a:ea typeface="仿宋" panose="02010609060101010101" pitchFamily="49" charset="-122"/>
                <a:cs typeface="+mn-ea"/>
                <a:sym typeface="+mn-lt"/>
              </a:rPr>
              <a:t>BlockingQueue</a:t>
            </a:r>
            <a:r>
              <a:rPr lang="zh-CN" altLang="en-US" sz="2400" b="1" dirty="0">
                <a:latin typeface="仿宋" panose="02010609060101010101" pitchFamily="49" charset="-122"/>
                <a:ea typeface="仿宋" panose="02010609060101010101" pitchFamily="49" charset="-122"/>
                <a:cs typeface="+mn-ea"/>
                <a:sym typeface="+mn-lt"/>
              </a:rPr>
              <a:t>接口的两个基本实现：</a:t>
            </a:r>
            <a:r>
              <a:rPr lang="en-US" altLang="zh-CN" sz="2400" b="1" dirty="0" err="1">
                <a:latin typeface="仿宋" panose="02010609060101010101" pitchFamily="49" charset="-122"/>
                <a:ea typeface="仿宋" panose="02010609060101010101" pitchFamily="49" charset="-122"/>
                <a:cs typeface="+mn-ea"/>
                <a:sym typeface="+mn-lt"/>
              </a:rPr>
              <a:t>LinkedBlockingQueue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。他们都是</a:t>
            </a:r>
            <a:r>
              <a:rPr lang="en-US" altLang="zh-CN" sz="2400" b="1" dirty="0">
                <a:latin typeface="仿宋" panose="02010609060101010101" pitchFamily="49" charset="-122"/>
                <a:ea typeface="仿宋" panose="02010609060101010101" pitchFamily="49" charset="-122"/>
                <a:cs typeface="+mn-ea"/>
                <a:sym typeface="+mn-lt"/>
              </a:rPr>
              <a:t>FIFO</a:t>
            </a:r>
            <a:r>
              <a:rPr lang="zh-CN" altLang="en-US" sz="2400" b="1" dirty="0">
                <a:latin typeface="仿宋" panose="02010609060101010101" pitchFamily="49" charset="-122"/>
                <a:ea typeface="仿宋" panose="02010609060101010101" pitchFamily="49" charset="-122"/>
                <a:cs typeface="+mn-ea"/>
                <a:sym typeface="+mn-lt"/>
              </a:rPr>
              <a:t>队列，二者分别与</a:t>
            </a:r>
            <a:r>
              <a:rPr lang="en-US" altLang="zh-CN" sz="2400" b="1" dirty="0" err="1">
                <a:latin typeface="仿宋" panose="02010609060101010101" pitchFamily="49" charset="-122"/>
                <a:ea typeface="仿宋" panose="02010609060101010101" pitchFamily="49" charset="-122"/>
                <a:cs typeface="+mn-ea"/>
                <a:sym typeface="+mn-lt"/>
              </a:rPr>
              <a:t>LinkedList</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ArrayList</a:t>
            </a:r>
            <a:r>
              <a:rPr lang="zh-CN" altLang="en-US" sz="2400" b="1" dirty="0">
                <a:latin typeface="仿宋" panose="02010609060101010101" pitchFamily="49" charset="-122"/>
                <a:ea typeface="仿宋" panose="02010609060101010101" pitchFamily="49" charset="-122"/>
                <a:cs typeface="+mn-ea"/>
                <a:sym typeface="+mn-lt"/>
              </a:rPr>
              <a:t>类似，但比同步</a:t>
            </a:r>
            <a:r>
              <a:rPr lang="en-US" altLang="zh-CN" sz="2400" b="1" dirty="0">
                <a:latin typeface="仿宋" panose="02010609060101010101" pitchFamily="49" charset="-122"/>
                <a:ea typeface="仿宋" panose="02010609060101010101" pitchFamily="49" charset="-122"/>
                <a:cs typeface="+mn-ea"/>
                <a:sym typeface="+mn-lt"/>
              </a:rPr>
              <a:t>List</a:t>
            </a:r>
            <a:r>
              <a:rPr lang="zh-CN" altLang="en-US" sz="2400" b="1" dirty="0">
                <a:latin typeface="仿宋" panose="02010609060101010101" pitchFamily="49" charset="-122"/>
                <a:ea typeface="仿宋" panose="02010609060101010101" pitchFamily="49" charset="-122"/>
                <a:cs typeface="+mn-ea"/>
                <a:sym typeface="+mn-lt"/>
              </a:rPr>
              <a:t>拥有更好的并发性能。他们的用法之间稍有区别，如已知队列的大小而能确定合适的边界时，用</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非常高效。</a:t>
            </a:r>
          </a:p>
        </p:txBody>
      </p:sp>
    </p:spTree>
    <p:extLst>
      <p:ext uri="{BB962C8B-B14F-4D97-AF65-F5344CB8AC3E}">
        <p14:creationId xmlns:p14="http://schemas.microsoft.com/office/powerpoint/2010/main" val="1462147616"/>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ArrayBlockingQueue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553A48-03A1-0F44-B80C-2558C7D9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106878"/>
            <a:ext cx="4193091" cy="6858000"/>
          </a:xfrm>
          <a:prstGeom prst="rect">
            <a:avLst/>
          </a:prstGeom>
        </p:spPr>
      </p:pic>
      <p:sp>
        <p:nvSpPr>
          <p:cNvPr id="6" name="TextBox 50">
            <a:extLst>
              <a:ext uri="{FF2B5EF4-FFF2-40B4-BE49-F238E27FC236}">
                <a16:creationId xmlns:a16="http://schemas.microsoft.com/office/drawing/2014/main" id="{8110FB68-9BE3-414F-8B29-8AAEFD5AEDEE}"/>
              </a:ext>
            </a:extLst>
          </p:cNvPr>
          <p:cNvSpPr txBox="1"/>
          <p:nvPr/>
        </p:nvSpPr>
        <p:spPr>
          <a:xfrm>
            <a:off x="265176" y="1316536"/>
            <a:ext cx="7726918" cy="532453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ArrayListBlockingQueue</a:t>
            </a:r>
            <a:r>
              <a:rPr lang="zh-CN" altLang="en-US" sz="2000" b="1" dirty="0">
                <a:latin typeface="仿宋" panose="02010609060101010101" pitchFamily="49" charset="-122"/>
                <a:ea typeface="仿宋" panose="02010609060101010101" pitchFamily="49" charset="-122"/>
                <a:cs typeface="+mn-ea"/>
                <a:sym typeface="+mn-lt"/>
              </a:rPr>
              <a:t>是有界的，是一个有界缓存的等待队列。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基于数组的阻塞队列，同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类似，内部维持着一个定长数据缓冲队列（该队列由数组构成）。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内部还保存着两个整形变量，分别标识着队列的头部和尾部在数组中的位置。</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在生产者放入数据和消费者获取数据，都是共用同一个锁对象，由此也意味着两者无法真正并行运行，这点尤其不同于</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；按照实现原理来分析，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完全可以采用分离锁，从而实现生产者和消费者操作的完全并行运行。</a:t>
            </a:r>
            <a:r>
              <a:rPr lang="en-US" altLang="zh-CN" sz="2000" b="1" dirty="0">
                <a:latin typeface="仿宋" panose="02010609060101010101" pitchFamily="49" charset="-122"/>
                <a:ea typeface="仿宋" panose="02010609060101010101" pitchFamily="49" charset="-122"/>
                <a:cs typeface="+mn-ea"/>
                <a:sym typeface="+mn-lt"/>
              </a:rPr>
              <a:t>Doug Lea</a:t>
            </a:r>
            <a:r>
              <a:rPr lang="zh-CN" altLang="en-US" sz="2000" b="1" dirty="0">
                <a:latin typeface="仿宋" panose="02010609060101010101" pitchFamily="49" charset="-122"/>
                <a:ea typeface="仿宋" panose="02010609060101010101" pitchFamily="49" charset="-122"/>
                <a:cs typeface="+mn-ea"/>
                <a:sym typeface="+mn-lt"/>
              </a:rPr>
              <a:t>之所以没这样去做，也许是因为</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的数据写入和获取操作已经足够轻巧，以至于引入独立的锁机制，除了给代码带来额外的复杂性外，其在性能上完全占不到任何便宜。 </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间还有一个明显的不同之处在于，前者在插入或删除元素时不会产生或销毁任何额外的对象实例，而后者则会生成一个额外的</a:t>
            </a:r>
            <a:r>
              <a:rPr lang="en-US" altLang="zh-CN" sz="2000" b="1" dirty="0">
                <a:latin typeface="仿宋" panose="02010609060101010101" pitchFamily="49" charset="-122"/>
                <a:ea typeface="仿宋" panose="02010609060101010101" pitchFamily="49" charset="-122"/>
                <a:cs typeface="+mn-ea"/>
                <a:sym typeface="+mn-lt"/>
              </a:rPr>
              <a:t>Node</a:t>
            </a:r>
            <a:r>
              <a:rPr lang="zh-CN" altLang="en-US" sz="2000" b="1" dirty="0">
                <a:latin typeface="仿宋" panose="02010609060101010101" pitchFamily="49" charset="-122"/>
                <a:ea typeface="仿宋" panose="02010609060101010101" pitchFamily="49" charset="-122"/>
                <a:cs typeface="+mn-ea"/>
                <a:sym typeface="+mn-lt"/>
              </a:rPr>
              <a:t>对象。这在长时间内需要高效并发地处理大批量数据的系统中，其对于</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的影响还是存在一定的区别。</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8226869"/>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2CC81C-E9FB-4847-8DA1-0E40EC98C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049" y="0"/>
            <a:ext cx="4193091" cy="6858000"/>
          </a:xfrm>
          <a:prstGeom prst="rect">
            <a:avLst/>
          </a:prstGeom>
        </p:spPr>
      </p:pic>
      <p:sp>
        <p:nvSpPr>
          <p:cNvPr id="6" name="TextBox 50">
            <a:extLst>
              <a:ext uri="{FF2B5EF4-FFF2-40B4-BE49-F238E27FC236}">
                <a16:creationId xmlns:a16="http://schemas.microsoft.com/office/drawing/2014/main" id="{69AC1320-725E-8C4D-9E91-A1C0D22716E2}"/>
              </a:ext>
            </a:extLst>
          </p:cNvPr>
          <p:cNvSpPr txBox="1"/>
          <p:nvPr/>
        </p:nvSpPr>
        <p:spPr>
          <a:xfrm>
            <a:off x="265176" y="1316536"/>
            <a:ext cx="7418159" cy="4708981"/>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是无界的，是一个无界缓存的等待队列。</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链表的阻塞队列，内部维持着一个数据缓冲队列（该队列由链表构成）。当生产者往队列中放入一个数据时，队列会从生产者手中获取数据，并缓存在队列内部，而生产者立即返回；只有当队列缓冲区达到最大值缓存容量时（</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可以通过构造函数指定该值），才会阻塞生产者队列，直到消费者从队列中消费掉一份数据，生产者线程会被唤醒，反之对于消费者这端的处理也基于同样的原理。</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之所以能够高效的处理并发数据，还因为其对于生产者端和消费者端分别采用了独立的锁来控制数据同步，这也意味着在高并发的情况下生产者和消费者可以并行地操作队列中的数据，以此来提高整个队列的并发性能。</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12818267"/>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PriorityBlockingQueue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A451C3BF-82C0-8743-8AB4-A74D964FE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280" y="0"/>
            <a:ext cx="4193091" cy="6858000"/>
          </a:xfrm>
          <a:prstGeom prst="rect">
            <a:avLst/>
          </a:prstGeom>
        </p:spPr>
      </p:pic>
      <p:sp>
        <p:nvSpPr>
          <p:cNvPr id="6" name="TextBox 50">
            <a:extLst>
              <a:ext uri="{FF2B5EF4-FFF2-40B4-BE49-F238E27FC236}">
                <a16:creationId xmlns:a16="http://schemas.microsoft.com/office/drawing/2014/main" id="{B38E2C56-E0A9-6547-B8FA-4D0F2277EF44}"/>
              </a:ext>
            </a:extLst>
          </p:cNvPr>
          <p:cNvSpPr txBox="1"/>
          <p:nvPr/>
        </p:nvSpPr>
        <p:spPr>
          <a:xfrm>
            <a:off x="265176" y="1316536"/>
            <a:ext cx="6257503" cy="3477875"/>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a:t>
            </a:r>
            <a:r>
              <a:rPr lang="en-US" altLang="zh-CN" sz="2000" b="1" dirty="0" err="1">
                <a:latin typeface="仿宋" panose="02010609060101010101" pitchFamily="49" charset="-122"/>
                <a:ea typeface="仿宋" panose="02010609060101010101" pitchFamily="49" charset="-122"/>
                <a:cs typeface="+mn-ea"/>
                <a:sym typeface="+mn-lt"/>
              </a:rPr>
              <a:t>PriorityBlockingQueue</a:t>
            </a:r>
            <a:r>
              <a:rPr lang="zh-CN" altLang="en-US" sz="2000" b="1" dirty="0">
                <a:latin typeface="仿宋" panose="02010609060101010101" pitchFamily="49" charset="-122"/>
                <a:ea typeface="仿宋" panose="02010609060101010101" pitchFamily="49" charset="-122"/>
                <a:cs typeface="+mn-ea"/>
                <a:sym typeface="+mn-lt"/>
              </a:rPr>
              <a:t>必须是实现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接口，队列通过这个接口的</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方法确定对象的</a:t>
            </a:r>
            <a:r>
              <a:rPr lang="en-US" altLang="zh-CN" sz="2000" b="1" dirty="0">
                <a:latin typeface="仿宋" panose="02010609060101010101" pitchFamily="49" charset="-122"/>
                <a:ea typeface="仿宋" panose="02010609060101010101" pitchFamily="49" charset="-122"/>
                <a:cs typeface="+mn-ea"/>
                <a:sym typeface="+mn-lt"/>
              </a:rPr>
              <a:t>priority</a:t>
            </a:r>
            <a:r>
              <a:rPr lang="zh-CN" altLang="en-US" sz="2000" b="1" dirty="0">
                <a:latin typeface="仿宋" panose="02010609060101010101" pitchFamily="49" charset="-122"/>
                <a:ea typeface="仿宋" panose="02010609060101010101" pitchFamily="49" charset="-122"/>
                <a:cs typeface="+mn-ea"/>
                <a:sym typeface="+mn-lt"/>
              </a:rPr>
              <a:t>。当前和其他对象比较，如果</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方法返回负数，那么在队列里面的优先级就比较</a:t>
            </a:r>
            <a:r>
              <a:rPr lang="zh-Hans" altLang="en-US" sz="2000" b="1" dirty="0">
                <a:latin typeface="仿宋" panose="02010609060101010101" pitchFamily="49" charset="-122"/>
                <a:ea typeface="仿宋" panose="02010609060101010101" pitchFamily="49" charset="-122"/>
                <a:cs typeface="+mn-ea"/>
                <a:sym typeface="+mn-lt"/>
              </a:rPr>
              <a:t>高。</a:t>
            </a:r>
            <a:r>
              <a:rPr lang="zh-CN" altLang="en-US" sz="2000" b="1" dirty="0">
                <a:latin typeface="仿宋" panose="02010609060101010101" pitchFamily="49" charset="-122"/>
                <a:ea typeface="仿宋" panose="02010609060101010101" pitchFamily="49" charset="-122"/>
                <a:cs typeface="+mn-ea"/>
                <a:sym typeface="+mn-lt"/>
              </a:rPr>
              <a:t>比较规则：当前对象和其他对象做比较，当前优先级大就返回</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，优先级小就返回</a:t>
            </a:r>
            <a:r>
              <a:rPr lang="en-US" altLang="zh-CN" sz="2000" b="1" dirty="0">
                <a:latin typeface="仿宋" panose="02010609060101010101" pitchFamily="49" charset="-122"/>
                <a:ea typeface="仿宋" panose="02010609060101010101" pitchFamily="49" charset="-122"/>
                <a:cs typeface="+mn-ea"/>
                <a:sym typeface="+mn-lt"/>
              </a:rPr>
              <a:t>1</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优先级队列是一个基于堆的无界并发安全的优先级队列。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优先级队列不允许</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值，不允许未实现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接口的对象。</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优先级中传入的实体对象</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49935460"/>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DelayQueue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A001106-2921-9C4F-BD7C-81233CB4F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5615F96A-0D64-3A4A-AFD6-C276CF7CA41A}"/>
              </a:ext>
            </a:extLst>
          </p:cNvPr>
          <p:cNvSpPr txBox="1"/>
          <p:nvPr/>
        </p:nvSpPr>
        <p:spPr>
          <a:xfrm>
            <a:off x="265176" y="1316536"/>
            <a:ext cx="6257503" cy="3170099"/>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是一个无界的</a:t>
            </a:r>
            <a:r>
              <a:rPr lang="en-US" altLang="zh-CN" sz="2000" b="1" dirty="0" err="1">
                <a:latin typeface="仿宋" panose="02010609060101010101" pitchFamily="49" charset="-122"/>
                <a:ea typeface="仿宋" panose="02010609060101010101" pitchFamily="49" charset="-122"/>
                <a:cs typeface="+mn-ea"/>
                <a:sym typeface="+mn-lt"/>
              </a:rPr>
              <a:t>BlockingQueue</a:t>
            </a:r>
            <a:r>
              <a:rPr lang="zh-CN" altLang="en-US" sz="2000" b="1" dirty="0">
                <a:latin typeface="仿宋" panose="02010609060101010101" pitchFamily="49" charset="-122"/>
                <a:ea typeface="仿宋" panose="02010609060101010101" pitchFamily="49" charset="-122"/>
                <a:cs typeface="+mn-ea"/>
                <a:sym typeface="+mn-lt"/>
              </a:rPr>
              <a:t>，用于放置实现了</a:t>
            </a: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接口的对象，其中的对象只能在其到期时才能从队列中取走。这种队列是有序的，即队头对象的延迟到期时间最长。注意：不能将</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元素放置到这种队列中。</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，一种混合风格的接口，用来标记那些应该在给定延迟时间之后执行的对象。此接口的实现必须定义一个 </a:t>
            </a:r>
            <a:r>
              <a:rPr lang="en-US" altLang="zh-CN" sz="2000" b="1" dirty="0" err="1">
                <a:latin typeface="仿宋" panose="02010609060101010101" pitchFamily="49" charset="-122"/>
                <a:ea typeface="仿宋" panose="02010609060101010101" pitchFamily="49" charset="-122"/>
                <a:cs typeface="+mn-ea"/>
                <a:sym typeface="+mn-lt"/>
              </a:rPr>
              <a:t>compareTo</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方法，该方法提供与此接口的 </a:t>
            </a:r>
            <a:r>
              <a:rPr lang="en-US" altLang="zh-CN" sz="2000" b="1" dirty="0" err="1">
                <a:latin typeface="仿宋" panose="02010609060101010101" pitchFamily="49" charset="-122"/>
                <a:ea typeface="仿宋" panose="02010609060101010101" pitchFamily="49" charset="-122"/>
                <a:cs typeface="+mn-ea"/>
                <a:sym typeface="+mn-lt"/>
              </a:rPr>
              <a:t>getDelay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方法一致的排序。</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90092823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is Thread safe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5" y="1545895"/>
            <a:ext cx="1154875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定义：</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latin typeface="FangSong" panose="02010609060101010101" pitchFamily="49" charset="-122"/>
                <a:ea typeface="FangSong" panose="02010609060101010101" pitchFamily="49" charset="-122"/>
              </a:rPr>
              <a:t>    </a:t>
            </a:r>
            <a:r>
              <a:rPr lang="zh-CN" altLang="en-US" sz="2800" b="1" i="1" dirty="0">
                <a:latin typeface="FangSong" panose="02010609060101010101" pitchFamily="49" charset="-122"/>
                <a:ea typeface="FangSong" panose="02010609060101010101" pitchFamily="49" charset="-122"/>
              </a:rPr>
              <a:t>当多个线程访问同一个对象时，如果不用考虑这些</a:t>
            </a:r>
            <a:r>
              <a:rPr lang="zh-CN" altLang="en-US" sz="2800" b="1" i="1" dirty="0">
                <a:solidFill>
                  <a:srgbClr val="FF0000"/>
                </a:solidFill>
                <a:latin typeface="FangSong" panose="02010609060101010101" pitchFamily="49" charset="-122"/>
                <a:ea typeface="FangSong" panose="02010609060101010101" pitchFamily="49" charset="-122"/>
              </a:rPr>
              <a:t>线程在运行时环境下的调度和交替运行</a:t>
            </a:r>
            <a:r>
              <a:rPr lang="zh-CN" altLang="en-US" sz="2800" b="1" i="1" dirty="0">
                <a:latin typeface="FangSong" panose="02010609060101010101" pitchFamily="49" charset="-122"/>
                <a:ea typeface="FangSong" panose="02010609060101010101" pitchFamily="49" charset="-122"/>
              </a:rPr>
              <a:t>，也不需要进行</a:t>
            </a:r>
            <a:r>
              <a:rPr lang="zh-CN" altLang="en-US" sz="2800" b="1" i="1" dirty="0">
                <a:solidFill>
                  <a:srgbClr val="FF0000"/>
                </a:solidFill>
                <a:latin typeface="FangSong" panose="02010609060101010101" pitchFamily="49" charset="-122"/>
                <a:ea typeface="FangSong" panose="02010609060101010101" pitchFamily="49" charset="-122"/>
              </a:rPr>
              <a:t>额外的同步</a:t>
            </a:r>
            <a:r>
              <a:rPr lang="zh-CN" altLang="en-US" sz="2800" b="1" i="1" dirty="0">
                <a:latin typeface="FangSong" panose="02010609060101010101" pitchFamily="49" charset="-122"/>
                <a:ea typeface="FangSong" panose="02010609060101010101" pitchFamily="49" charset="-122"/>
              </a:rPr>
              <a:t>，或者在</a:t>
            </a:r>
            <a:r>
              <a:rPr lang="zh-CN" altLang="en-US" sz="2800" b="1" i="1" dirty="0">
                <a:solidFill>
                  <a:srgbClr val="FF0000"/>
                </a:solidFill>
                <a:latin typeface="FangSong" panose="02010609060101010101" pitchFamily="49" charset="-122"/>
                <a:ea typeface="FangSong" panose="02010609060101010101" pitchFamily="49" charset="-122"/>
              </a:rPr>
              <a:t>调用方进行任何其他的协调操作</a:t>
            </a:r>
            <a:r>
              <a:rPr lang="zh-CN" altLang="en-US" sz="2800" b="1" i="1" dirty="0">
                <a:latin typeface="FangSong" panose="02010609060101010101" pitchFamily="49" charset="-122"/>
                <a:ea typeface="FangSong" panose="02010609060101010101" pitchFamily="49" charset="-122"/>
              </a:rPr>
              <a:t>，调用这个对象的行为都可以获取正确的结果，那这个对象是线程安全的。</a:t>
            </a:r>
            <a:endParaRPr lang="en-US" altLang="zh-CN" sz="2800" b="1" i="1" dirty="0">
              <a:latin typeface="FangSong" panose="02010609060101010101" pitchFamily="49" charset="-122"/>
              <a:ea typeface="FangSong" panose="02010609060101010101" pitchFamily="49" charset="-122"/>
            </a:endParaRPr>
          </a:p>
        </p:txBody>
      </p:sp>
      <p:sp>
        <p:nvSpPr>
          <p:cNvPr id="9" name="Text Box 49">
            <a:extLst>
              <a:ext uri="{FF2B5EF4-FFF2-40B4-BE49-F238E27FC236}">
                <a16:creationId xmlns:a16="http://schemas.microsoft.com/office/drawing/2014/main" id="{5C5459FA-73A6-DB4C-B394-B70C3E8C50EE}"/>
              </a:ext>
            </a:extLst>
          </p:cNvPr>
          <p:cNvSpPr txBox="1">
            <a:spLocks noChangeArrowheads="1"/>
          </p:cNvSpPr>
          <p:nvPr/>
        </p:nvSpPr>
        <p:spPr bwMode="gray">
          <a:xfrm>
            <a:off x="265176" y="4061890"/>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引申：</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solidFill>
                  <a:srgbClr val="00B050"/>
                </a:solidFill>
                <a:latin typeface="FangSong" panose="02010609060101010101" pitchFamily="49" charset="-122"/>
                <a:ea typeface="FangSong" panose="02010609060101010101" pitchFamily="49" charset="-122"/>
              </a:rPr>
              <a:t>    </a:t>
            </a:r>
            <a:r>
              <a:rPr lang="zh-CN" altLang="en-US" sz="2800" b="1" i="1" dirty="0">
                <a:latin typeface="FangSong" panose="02010609060101010101" pitchFamily="49" charset="-122"/>
                <a:ea typeface="FangSong" panose="02010609060101010101" pitchFamily="49" charset="-122"/>
              </a:rPr>
              <a:t>显然只有资源竞争时才会导致线程不安全，因此无状态对象永远是线程安全的。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730312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SynchronousQueue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4AC8C053-F4F7-B84D-8B99-97CB4B51D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2675" y="0"/>
            <a:ext cx="4193091" cy="6858000"/>
          </a:xfrm>
          <a:prstGeom prst="rect">
            <a:avLst/>
          </a:prstGeom>
        </p:spPr>
      </p:pic>
      <p:sp>
        <p:nvSpPr>
          <p:cNvPr id="6" name="TextBox 50">
            <a:extLst>
              <a:ext uri="{FF2B5EF4-FFF2-40B4-BE49-F238E27FC236}">
                <a16:creationId xmlns:a16="http://schemas.microsoft.com/office/drawing/2014/main" id="{9E41E40A-BCBA-0C4A-ABDF-57D33F078A95}"/>
              </a:ext>
            </a:extLst>
          </p:cNvPr>
          <p:cNvSpPr txBox="1"/>
          <p:nvPr/>
        </p:nvSpPr>
        <p:spPr>
          <a:xfrm>
            <a:off x="265176" y="1316536"/>
            <a:ext cx="7237499" cy="5016758"/>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是无界的，是一种无缓冲的等待队列，但是由于该</a:t>
            </a:r>
            <a:r>
              <a:rPr lang="en-US" altLang="zh-CN" sz="2000" b="1" dirty="0">
                <a:latin typeface="仿宋" panose="02010609060101010101" pitchFamily="49" charset="-122"/>
                <a:ea typeface="仿宋" panose="02010609060101010101" pitchFamily="49" charset="-122"/>
                <a:cs typeface="+mn-ea"/>
                <a:sym typeface="+mn-lt"/>
              </a:rPr>
              <a:t>Queue</a:t>
            </a:r>
            <a:r>
              <a:rPr lang="zh-CN" altLang="en-US" sz="2000" b="1" dirty="0">
                <a:latin typeface="仿宋" panose="02010609060101010101" pitchFamily="49" charset="-122"/>
                <a:ea typeface="仿宋" panose="02010609060101010101" pitchFamily="49" charset="-122"/>
                <a:cs typeface="+mn-ea"/>
                <a:sym typeface="+mn-lt"/>
              </a:rPr>
              <a:t>本身的特性，在某次添加元素后必须等待其他线程取走后才能继续添加；可以认为</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是一个缓存值为</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的阻塞队列，但是 </a:t>
            </a:r>
            <a:r>
              <a:rPr lang="en-US" altLang="zh-CN" sz="2000" b="1" dirty="0" err="1">
                <a:latin typeface="仿宋" panose="02010609060101010101" pitchFamily="49" charset="-122"/>
                <a:ea typeface="仿宋" panose="02010609060101010101" pitchFamily="49" charset="-122"/>
                <a:cs typeface="+mn-ea"/>
                <a:sym typeface="+mn-lt"/>
              </a:rPr>
              <a:t>isEmpty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remainingCapacity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remove()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removeAll</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iterator()</a:t>
            </a:r>
            <a:r>
              <a:rPr lang="zh-CN" altLang="en-US" sz="2000" b="1" dirty="0">
                <a:latin typeface="仿宋" panose="02010609060101010101" pitchFamily="49" charset="-122"/>
                <a:ea typeface="仿宋" panose="02010609060101010101" pitchFamily="49" charset="-122"/>
                <a:cs typeface="+mn-ea"/>
                <a:sym typeface="+mn-lt"/>
              </a:rPr>
              <a:t>方法永远返回空，</a:t>
            </a:r>
            <a:r>
              <a:rPr lang="en-US" altLang="zh-CN" sz="2000" b="1" dirty="0">
                <a:latin typeface="仿宋" panose="02010609060101010101" pitchFamily="49" charset="-122"/>
                <a:ea typeface="仿宋" panose="02010609060101010101" pitchFamily="49" charset="-122"/>
                <a:cs typeface="+mn-ea"/>
                <a:sym typeface="+mn-lt"/>
              </a:rPr>
              <a:t>peek()</a:t>
            </a:r>
            <a:r>
              <a:rPr lang="zh-CN" altLang="en-US" sz="2000" b="1" dirty="0">
                <a:latin typeface="仿宋" panose="02010609060101010101" pitchFamily="49" charset="-122"/>
                <a:ea typeface="仿宋" panose="02010609060101010101" pitchFamily="49" charset="-122"/>
                <a:cs typeface="+mn-ea"/>
                <a:sym typeface="+mn-lt"/>
              </a:rPr>
              <a:t>方法永远返回</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声明一个</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有两种不同的方式，它们之间有着不太一样的行为。公平模式和非公平模式的区别</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如果采用公平模式：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会采用公平锁，并配合一个</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队列来阻塞多余的生产者和消费者，从而体系整体的公平策略；但如果是非公平模式（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默认）：</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采用非公平锁，同时配合一个</a:t>
            </a:r>
            <a:r>
              <a:rPr lang="en-US" altLang="zh-CN" sz="2000" b="1" dirty="0">
                <a:latin typeface="仿宋" panose="02010609060101010101" pitchFamily="49" charset="-122"/>
                <a:ea typeface="仿宋" panose="02010609060101010101" pitchFamily="49" charset="-122"/>
                <a:cs typeface="+mn-ea"/>
                <a:sym typeface="+mn-lt"/>
              </a:rPr>
              <a:t>LIFO</a:t>
            </a:r>
            <a:r>
              <a:rPr lang="zh-CN" altLang="en-US" sz="2000" b="1" dirty="0">
                <a:latin typeface="仿宋" panose="02010609060101010101" pitchFamily="49" charset="-122"/>
                <a:ea typeface="仿宋" panose="02010609060101010101" pitchFamily="49" charset="-122"/>
                <a:cs typeface="+mn-ea"/>
                <a:sym typeface="+mn-lt"/>
              </a:rPr>
              <a:t>队列来管理多余的生产者和消费者，而后一种模式，如果生产者和消费者的处理速度有差距，则很容易出现饥渴的情况，即可能有某些生产者或者是消费者的数据永远都得不到处理。</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41813305"/>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LinkedTransferQueue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C1F5671-2D07-A14B-9759-295DB433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F1E8321E-B3F4-6746-9146-A00195646DBB}"/>
              </a:ext>
            </a:extLst>
          </p:cNvPr>
          <p:cNvSpPr txBox="1"/>
          <p:nvPr/>
        </p:nvSpPr>
        <p:spPr>
          <a:xfrm>
            <a:off x="265176" y="1316536"/>
            <a:ext cx="6257503" cy="440120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LinkedTransferQueue</a:t>
            </a:r>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JDK7 </a:t>
            </a:r>
            <a:r>
              <a:rPr lang="zh-CN" altLang="en-US" sz="2000" b="1" dirty="0">
                <a:latin typeface="仿宋" panose="02010609060101010101" pitchFamily="49" charset="-122"/>
                <a:ea typeface="仿宋" panose="02010609060101010101" pitchFamily="49" charset="-122"/>
                <a:cs typeface="+mn-ea"/>
                <a:sym typeface="+mn-lt"/>
              </a:rPr>
              <a:t>中新增的。无界</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线程安全的阻塞队列。 </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transfer </a:t>
            </a:r>
            <a:r>
              <a:rPr lang="zh-CN" altLang="en-US" sz="2000" b="1" dirty="0">
                <a:latin typeface="仿宋" panose="02010609060101010101" pitchFamily="49" charset="-122"/>
                <a:ea typeface="仿宋" panose="02010609060101010101" pitchFamily="49" charset="-122"/>
                <a:cs typeface="+mn-ea"/>
                <a:sym typeface="+mn-lt"/>
              </a:rPr>
              <a:t>算法比较复杂，实现很难看明白。大致的理解是采用所谓双重数据结构 </a:t>
            </a:r>
            <a:r>
              <a:rPr lang="en-US" altLang="zh-CN" sz="2000" b="1" dirty="0">
                <a:latin typeface="仿宋" panose="02010609060101010101" pitchFamily="49" charset="-122"/>
                <a:ea typeface="仿宋" panose="02010609060101010101" pitchFamily="49" charset="-122"/>
                <a:cs typeface="+mn-ea"/>
                <a:sym typeface="+mn-lt"/>
              </a:rPr>
              <a:t>(dual data structures) </a:t>
            </a:r>
            <a:r>
              <a:rPr lang="zh-CN" altLang="en-US" sz="2000" b="1" dirty="0">
                <a:latin typeface="仿宋" panose="02010609060101010101" pitchFamily="49" charset="-122"/>
                <a:ea typeface="仿宋" panose="02010609060101010101" pitchFamily="49" charset="-122"/>
                <a:cs typeface="+mn-ea"/>
                <a:sym typeface="+mn-lt"/>
              </a:rPr>
              <a:t>。之所以叫双重，其原因是方法都是通过两个步骤完成：保留与完成。比如消费者线程从一个队列中取元素，发现队列为空，他就生成一个空元素放入队列 </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所谓空元素就是数据项字段为空。然后消费者线程在这个字段上旅转等待。这叫保留。直到一个生产者线程意欲向队例中放入一个元素，这里他发现最前面的元素的数据项字段为 </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，他就直接把自已数据填充到这个元素中，即完成了元素的传送。大体是这个意思，这种方式优美了完成了线程之间的高效协作。</a:t>
            </a:r>
          </a:p>
        </p:txBody>
      </p:sp>
    </p:spTree>
    <p:extLst>
      <p:ext uri="{BB962C8B-B14F-4D97-AF65-F5344CB8AC3E}">
        <p14:creationId xmlns:p14="http://schemas.microsoft.com/office/powerpoint/2010/main" val="82559962"/>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LinkedBlockingDeque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81BE219A-FD44-9E4E-9495-97EF3A2B4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3038"/>
            <a:ext cx="4193091" cy="6858000"/>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7881297" cy="5632311"/>
          </a:xfrm>
          <a:prstGeom prst="rect">
            <a:avLst/>
          </a:prstGeom>
          <a:noFill/>
        </p:spPr>
        <p:txBody>
          <a:bodyPr wrap="square" rtlCol="0">
            <a:spAutoFit/>
          </a:bodyPr>
          <a:lstStyle/>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Deque</a:t>
            </a:r>
            <a:r>
              <a:rPr lang="zh-CN" altLang="en-US" b="1" dirty="0">
                <a:latin typeface="仿宋" panose="02010609060101010101" pitchFamily="49" charset="-122"/>
                <a:ea typeface="仿宋" panose="02010609060101010101" pitchFamily="49" charset="-122"/>
                <a:cs typeface="+mn-ea"/>
                <a:sym typeface="+mn-lt"/>
              </a:rPr>
              <a:t>是一个双端队列，</a:t>
            </a:r>
            <a:r>
              <a:rPr lang="en-US" altLang="zh-CN" b="1" dirty="0" err="1">
                <a:latin typeface="仿宋" panose="02010609060101010101" pitchFamily="49" charset="-122"/>
                <a:ea typeface="仿宋" panose="02010609060101010101" pitchFamily="49" charset="-122"/>
                <a:cs typeface="+mn-ea"/>
                <a:sym typeface="+mn-lt"/>
              </a:rPr>
              <a:t>deque</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双端队列</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是 </a:t>
            </a:r>
            <a:r>
              <a:rPr lang="en-US" altLang="zh-CN" b="1" dirty="0">
                <a:latin typeface="仿宋" panose="02010609060101010101" pitchFamily="49" charset="-122"/>
                <a:ea typeface="仿宋" panose="02010609060101010101" pitchFamily="49" charset="-122"/>
                <a:cs typeface="+mn-ea"/>
                <a:sym typeface="+mn-lt"/>
              </a:rPr>
              <a:t>"Double Ended Queue" </a:t>
            </a:r>
            <a:r>
              <a:rPr lang="zh-CN" altLang="en-US" b="1" dirty="0">
                <a:latin typeface="仿宋" panose="02010609060101010101" pitchFamily="49" charset="-122"/>
                <a:ea typeface="仿宋" panose="02010609060101010101" pitchFamily="49" charset="-122"/>
                <a:cs typeface="+mn-ea"/>
                <a:sym typeface="+mn-lt"/>
              </a:rPr>
              <a:t>的缩写。因此，双端队列是一个你可以从任意一端插入或者抽取元素的队列。实现了在队列头和队列尾的高效插入和移除。</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BlockingDeque</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类是一个双端队列，在不能够插入元素时，它将阻塞住试图插入元素的线程；在不能够抽取元素时，它将阻塞住试图抽取的线程。正如阻塞队列使用与生产者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消费者模式，双端队列同样适用于另一种相关模式，即工作密取。在生产者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设计中，所有消费者有一个共享的工作队列，而在工作密取设计中，每个消费者都有各自的双端队列。如果一个消费者完成了自己双端队列中的全部工作，那么它可以从其它消费者双端队列末尾秘密地获取工作。密取工作模式比传统的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具有更高的可伸缩性，这是因为工作者线程不会在单个共享的任务队列上发生竞争。在大多数时候，它们都只是访问自己的双端队列，从而极大地减少了竞争。当工作者线程需要访问另一个队列时，它会从队列的尾部而不是头部获取工作，因此进一步降低了队列上的竞争程度。</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是双向链表实现的双向并发阻塞队列。该阻塞队列同时支持</a:t>
            </a:r>
            <a:r>
              <a:rPr lang="en-US" altLang="zh-CN" b="1" dirty="0">
                <a:latin typeface="仿宋" panose="02010609060101010101" pitchFamily="49" charset="-122"/>
                <a:ea typeface="仿宋" panose="02010609060101010101" pitchFamily="49" charset="-122"/>
                <a:cs typeface="+mn-ea"/>
                <a:sym typeface="+mn-lt"/>
              </a:rPr>
              <a:t>FIFO</a:t>
            </a:r>
            <a:r>
              <a:rPr lang="zh-CN" altLang="en-US" b="1" dirty="0">
                <a:latin typeface="仿宋" panose="02010609060101010101" pitchFamily="49" charset="-122"/>
                <a:ea typeface="仿宋" panose="02010609060101010101" pitchFamily="49" charset="-122"/>
                <a:cs typeface="+mn-ea"/>
                <a:sym typeface="+mn-lt"/>
              </a:rPr>
              <a:t>和</a:t>
            </a:r>
            <a:r>
              <a:rPr lang="en-US" altLang="zh-CN" b="1" dirty="0">
                <a:latin typeface="仿宋" panose="02010609060101010101" pitchFamily="49" charset="-122"/>
                <a:ea typeface="仿宋" panose="02010609060101010101" pitchFamily="49" charset="-122"/>
                <a:cs typeface="+mn-ea"/>
                <a:sym typeface="+mn-lt"/>
              </a:rPr>
              <a:t>FILO</a:t>
            </a:r>
            <a:r>
              <a:rPr lang="zh-CN" altLang="en-US" b="1" dirty="0">
                <a:latin typeface="仿宋" panose="02010609060101010101" pitchFamily="49" charset="-122"/>
                <a:ea typeface="仿宋" panose="02010609060101010101" pitchFamily="49" charset="-122"/>
                <a:cs typeface="+mn-ea"/>
                <a:sym typeface="+mn-lt"/>
              </a:rPr>
              <a:t>两种操作方式，即可以从队列的头和尾同时操作</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插入</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删除</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；并且，该阻塞队列是支持线程安全。此外，</a:t>
            </a: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还是可选容量的</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防止过度膨胀</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，即可以指定队列的容量。如果不指定，默认容量大小等于</a:t>
            </a:r>
            <a:r>
              <a:rPr lang="en-US" altLang="zh-CN" b="1" dirty="0" err="1">
                <a:latin typeface="仿宋" panose="02010609060101010101" pitchFamily="49" charset="-122"/>
                <a:ea typeface="仿宋" panose="02010609060101010101" pitchFamily="49" charset="-122"/>
                <a:cs typeface="+mn-ea"/>
                <a:sym typeface="+mn-lt"/>
              </a:rPr>
              <a:t>Integer.MAX_VALUE</a:t>
            </a:r>
            <a:r>
              <a:rPr lang="zh-CN"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65615403"/>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高性能队列</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en-US" sz="2800" b="1" dirty="0">
                <a:solidFill>
                  <a:srgbClr val="7030A0"/>
                </a:solidFill>
                <a:latin typeface="仿宋" panose="02010609060101010101" pitchFamily="49" charset="-122"/>
                <a:ea typeface="仿宋" panose="02010609060101010101" pitchFamily="49" charset="-122"/>
                <a:cs typeface="+mn-ea"/>
                <a:sym typeface="+mn-lt"/>
              </a:rPr>
              <a:t>Disruptor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4801314"/>
          </a:xfrm>
          <a:prstGeom prst="rect">
            <a:avLst/>
          </a:prstGeom>
          <a:noFill/>
        </p:spPr>
        <p:txBody>
          <a:bodyPr wrap="square" rtlCol="0">
            <a:spAutoFit/>
          </a:bodyPr>
          <a:lstStyle/>
          <a:p>
            <a:r>
              <a:rPr lang="en-US" altLang="zh-Hans" b="1" dirty="0">
                <a:latin typeface="仿宋" panose="02010609060101010101" pitchFamily="49" charset="-122"/>
                <a:ea typeface="仿宋" panose="02010609060101010101" pitchFamily="49" charset="-122"/>
                <a:cs typeface="+mn-ea"/>
                <a:sym typeface="+mn-lt"/>
              </a:rPr>
              <a:t>    Disruptor</a:t>
            </a:r>
            <a:r>
              <a:rPr lang="zh-CN" altLang="en-US" b="1" dirty="0">
                <a:latin typeface="仿宋" panose="02010609060101010101" pitchFamily="49" charset="-122"/>
                <a:ea typeface="仿宋" panose="02010609060101010101" pitchFamily="49" charset="-122"/>
                <a:cs typeface="+mn-ea"/>
                <a:sym typeface="+mn-lt"/>
              </a:rPr>
              <a:t>是英国外汇交易公司</a:t>
            </a:r>
            <a:r>
              <a:rPr lang="en-US" altLang="zh-Hans" b="1" dirty="0">
                <a:latin typeface="仿宋" panose="02010609060101010101" pitchFamily="49" charset="-122"/>
                <a:ea typeface="仿宋" panose="02010609060101010101" pitchFamily="49" charset="-122"/>
                <a:cs typeface="+mn-ea"/>
                <a:sym typeface="+mn-lt"/>
              </a:rPr>
              <a:t>LMAX</a:t>
            </a:r>
            <a:r>
              <a:rPr lang="zh-CN" altLang="en-US" b="1" dirty="0">
                <a:latin typeface="仿宋" panose="02010609060101010101" pitchFamily="49" charset="-122"/>
                <a:ea typeface="仿宋" panose="02010609060101010101" pitchFamily="49" charset="-122"/>
                <a:cs typeface="+mn-ea"/>
                <a:sym typeface="+mn-lt"/>
              </a:rPr>
              <a:t>开发的一个高性能队列，研发的初衷是解决内存队列的延迟问题（在性能测试中发现竟然与</a:t>
            </a:r>
            <a:r>
              <a:rPr lang="en-US" altLang="zh-Hans" b="1" dirty="0">
                <a:latin typeface="仿宋" panose="02010609060101010101" pitchFamily="49" charset="-122"/>
                <a:ea typeface="仿宋" panose="02010609060101010101" pitchFamily="49" charset="-122"/>
                <a:cs typeface="+mn-ea"/>
                <a:sym typeface="+mn-lt"/>
              </a:rPr>
              <a:t>I/O</a:t>
            </a:r>
            <a:r>
              <a:rPr lang="zh-CN" altLang="en-US" b="1" dirty="0">
                <a:latin typeface="仿宋" panose="02010609060101010101" pitchFamily="49" charset="-122"/>
                <a:ea typeface="仿宋" panose="02010609060101010101" pitchFamily="49" charset="-122"/>
                <a:cs typeface="+mn-ea"/>
                <a:sym typeface="+mn-lt"/>
              </a:rPr>
              <a:t>操作处于同样的数量级）。基于</a:t>
            </a:r>
            <a:r>
              <a:rPr lang="en-US" altLang="zh-Hans" b="1" dirty="0">
                <a:latin typeface="仿宋" panose="02010609060101010101" pitchFamily="49" charset="-122"/>
                <a:ea typeface="仿宋" panose="02010609060101010101" pitchFamily="49" charset="-122"/>
                <a:cs typeface="+mn-ea"/>
                <a:sym typeface="+mn-lt"/>
              </a:rPr>
              <a:t>Disruptor</a:t>
            </a:r>
            <a:r>
              <a:rPr lang="zh-CN" altLang="en-US" b="1" dirty="0">
                <a:latin typeface="仿宋" panose="02010609060101010101" pitchFamily="49" charset="-122"/>
                <a:ea typeface="仿宋" panose="02010609060101010101" pitchFamily="49" charset="-122"/>
                <a:cs typeface="+mn-ea"/>
                <a:sym typeface="+mn-lt"/>
              </a:rPr>
              <a:t>开发的系统单线程能支撑每秒</a:t>
            </a:r>
            <a:r>
              <a:rPr lang="en-US" altLang="zh-CN" b="1" dirty="0">
                <a:solidFill>
                  <a:srgbClr val="FF0000"/>
                </a:solidFill>
                <a:latin typeface="仿宋" panose="02010609060101010101" pitchFamily="49" charset="-122"/>
                <a:ea typeface="仿宋" panose="02010609060101010101" pitchFamily="49" charset="-122"/>
                <a:cs typeface="+mn-ea"/>
                <a:sym typeface="+mn-lt"/>
              </a:rPr>
              <a:t>600</a:t>
            </a:r>
            <a:r>
              <a:rPr lang="zh-CN" altLang="en-US" b="1" dirty="0">
                <a:solidFill>
                  <a:srgbClr val="FF0000"/>
                </a:solidFill>
                <a:latin typeface="仿宋" panose="02010609060101010101" pitchFamily="49" charset="-122"/>
                <a:ea typeface="仿宋" panose="02010609060101010101" pitchFamily="49" charset="-122"/>
                <a:cs typeface="+mn-ea"/>
                <a:sym typeface="+mn-lt"/>
              </a:rPr>
              <a:t>万</a:t>
            </a:r>
            <a:r>
              <a:rPr lang="zh-CN" altLang="en-US" b="1" dirty="0">
                <a:latin typeface="仿宋" panose="02010609060101010101" pitchFamily="49" charset="-122"/>
                <a:ea typeface="仿宋" panose="02010609060101010101" pitchFamily="49" charset="-122"/>
                <a:cs typeface="+mn-ea"/>
                <a:sym typeface="+mn-lt"/>
              </a:rPr>
              <a:t>订单。目前，包括</a:t>
            </a:r>
            <a:r>
              <a:rPr lang="en-US" altLang="zh-Hans" b="1" dirty="0">
                <a:solidFill>
                  <a:srgbClr val="FF0000"/>
                </a:solidFill>
                <a:latin typeface="仿宋" panose="02010609060101010101" pitchFamily="49" charset="-122"/>
                <a:ea typeface="仿宋" panose="02010609060101010101" pitchFamily="49" charset="-122"/>
                <a:cs typeface="+mn-ea"/>
                <a:sym typeface="+mn-lt"/>
              </a:rPr>
              <a:t>Apache Storm</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Camel</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Log4j 2</a:t>
            </a:r>
            <a:r>
              <a:rPr lang="zh-CN" altLang="en-US" b="1" dirty="0">
                <a:latin typeface="仿宋" panose="02010609060101010101" pitchFamily="49" charset="-122"/>
                <a:ea typeface="仿宋" panose="02010609060101010101" pitchFamily="49" charset="-122"/>
                <a:cs typeface="+mn-ea"/>
                <a:sym typeface="+mn-lt"/>
              </a:rPr>
              <a:t>在内的很多知名项目都应用了</a:t>
            </a:r>
            <a:r>
              <a:rPr lang="en-US" altLang="zh-Hans" b="1" dirty="0">
                <a:latin typeface="仿宋" panose="02010609060101010101" pitchFamily="49" charset="-122"/>
                <a:ea typeface="仿宋" panose="02010609060101010101" pitchFamily="49" charset="-122"/>
                <a:cs typeface="+mn-ea"/>
                <a:sym typeface="+mn-lt"/>
              </a:rPr>
              <a:t>Disruptor</a:t>
            </a:r>
            <a:r>
              <a:rPr lang="zh-CN" altLang="en-US" b="1" dirty="0">
                <a:latin typeface="仿宋" panose="02010609060101010101" pitchFamily="49" charset="-122"/>
                <a:ea typeface="仿宋" panose="02010609060101010101" pitchFamily="49" charset="-122"/>
                <a:cs typeface="+mn-ea"/>
                <a:sym typeface="+mn-lt"/>
              </a:rPr>
              <a:t>以获取高性能。</a:t>
            </a:r>
            <a:endParaRPr lang="en-US" altLang="zh-CN"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CN" b="1" dirty="0">
              <a:latin typeface="仿宋" panose="02010609060101010101" pitchFamily="49" charset="-122"/>
              <a:ea typeface="仿宋" panose="02010609060101010101" pitchFamily="49" charset="-122"/>
              <a:cs typeface="+mn-ea"/>
              <a:sym typeface="+mn-lt"/>
            </a:endParaRPr>
          </a:p>
          <a:p>
            <a:r>
              <a:rPr lang="en-US" altLang="zh-Hans" b="1" dirty="0">
                <a:solidFill>
                  <a:srgbClr val="00B050"/>
                </a:solidFill>
                <a:latin typeface="仿宋" panose="02010609060101010101" pitchFamily="49" charset="-122"/>
                <a:ea typeface="仿宋" panose="02010609060101010101" pitchFamily="49" charset="-122"/>
                <a:cs typeface="+mn-ea"/>
                <a:sym typeface="+mn-lt"/>
              </a:rPr>
              <a:t>Disruptor</a:t>
            </a:r>
            <a:r>
              <a:rPr lang="zh-CN" altLang="en-US" b="1" dirty="0">
                <a:solidFill>
                  <a:srgbClr val="00B050"/>
                </a:solidFill>
                <a:latin typeface="仿宋" panose="02010609060101010101" pitchFamily="49" charset="-122"/>
                <a:ea typeface="仿宋" panose="02010609060101010101" pitchFamily="49" charset="-122"/>
                <a:cs typeface="+mn-ea"/>
                <a:sym typeface="+mn-lt"/>
              </a:rPr>
              <a:t>的设计方案</a:t>
            </a:r>
            <a:r>
              <a:rPr lang="en-US" altLang="zh-CN" b="1" dirty="0">
                <a:solidFill>
                  <a:srgbClr val="00B050"/>
                </a:solidFill>
                <a:latin typeface="仿宋" panose="02010609060101010101" pitchFamily="49" charset="-122"/>
                <a:ea typeface="仿宋" panose="02010609060101010101" pitchFamily="49" charset="-122"/>
                <a:cs typeface="+mn-ea"/>
                <a:sym typeface="+mn-lt"/>
              </a:rPr>
              <a:t>:</a:t>
            </a:r>
            <a:endParaRPr lang="zh-CN" altLang="en-US"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环形数组结构</a:t>
            </a:r>
          </a:p>
          <a:p>
            <a:r>
              <a:rPr lang="zh-CN" altLang="en-US" b="1" dirty="0">
                <a:latin typeface="仿宋" panose="02010609060101010101" pitchFamily="49" charset="-122"/>
                <a:ea typeface="仿宋" panose="02010609060101010101" pitchFamily="49" charset="-122"/>
                <a:cs typeface="+mn-ea"/>
                <a:sym typeface="+mn-lt"/>
              </a:rPr>
              <a:t>为了避免垃圾回收，采用数组而非链表。同时，数组对处理器的缓存机制更加友好。</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元素位置定位</a:t>
            </a:r>
          </a:p>
          <a:p>
            <a:r>
              <a:rPr lang="zh-CN" altLang="en-US" b="1" dirty="0">
                <a:latin typeface="仿宋" panose="02010609060101010101" pitchFamily="49" charset="-122"/>
                <a:ea typeface="仿宋" panose="02010609060101010101" pitchFamily="49" charset="-122"/>
                <a:cs typeface="+mn-ea"/>
                <a:sym typeface="+mn-lt"/>
              </a:rPr>
              <a:t>数组长度</a:t>
            </a:r>
            <a:r>
              <a:rPr lang="en-US" altLang="zh-CN" b="1" dirty="0">
                <a:latin typeface="仿宋" panose="02010609060101010101" pitchFamily="49" charset="-122"/>
                <a:ea typeface="仿宋" panose="02010609060101010101" pitchFamily="49" charset="-122"/>
                <a:cs typeface="+mn-ea"/>
                <a:sym typeface="+mn-lt"/>
              </a:rPr>
              <a:t>2^</a:t>
            </a:r>
            <a:r>
              <a:rPr lang="en-US" altLang="zh-Hans" b="1" dirty="0">
                <a:latin typeface="仿宋" panose="02010609060101010101" pitchFamily="49" charset="-122"/>
                <a:ea typeface="仿宋" panose="02010609060101010101" pitchFamily="49" charset="-122"/>
                <a:cs typeface="+mn-ea"/>
                <a:sym typeface="+mn-lt"/>
              </a:rPr>
              <a:t>n</a:t>
            </a:r>
            <a:r>
              <a:rPr lang="zh-Hans" altLang="en-U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通过位运算，加快定位的速度。下标采取递增的形式。不用担心</a:t>
            </a:r>
            <a:r>
              <a:rPr lang="en-US" altLang="zh-Hans" b="1" dirty="0">
                <a:latin typeface="仿宋" panose="02010609060101010101" pitchFamily="49" charset="-122"/>
                <a:ea typeface="仿宋" panose="02010609060101010101" pitchFamily="49" charset="-122"/>
                <a:cs typeface="+mn-ea"/>
                <a:sym typeface="+mn-lt"/>
              </a:rPr>
              <a:t>index</a:t>
            </a:r>
            <a:r>
              <a:rPr lang="zh-CN" altLang="en-US" b="1" dirty="0">
                <a:latin typeface="仿宋" panose="02010609060101010101" pitchFamily="49" charset="-122"/>
                <a:ea typeface="仿宋" panose="02010609060101010101" pitchFamily="49" charset="-122"/>
                <a:cs typeface="+mn-ea"/>
                <a:sym typeface="+mn-lt"/>
              </a:rPr>
              <a:t>溢出的问题。</a:t>
            </a:r>
            <a:r>
              <a:rPr lang="en-US" altLang="zh-Hans" b="1" dirty="0">
                <a:latin typeface="仿宋" panose="02010609060101010101" pitchFamily="49" charset="-122"/>
                <a:ea typeface="仿宋" panose="02010609060101010101" pitchFamily="49" charset="-122"/>
                <a:cs typeface="+mn-ea"/>
                <a:sym typeface="+mn-lt"/>
              </a:rPr>
              <a:t>index</a:t>
            </a:r>
            <a:r>
              <a:rPr lang="zh-CN" altLang="en-US" b="1" dirty="0">
                <a:latin typeface="仿宋" panose="02010609060101010101" pitchFamily="49" charset="-122"/>
                <a:ea typeface="仿宋" panose="02010609060101010101" pitchFamily="49" charset="-122"/>
                <a:cs typeface="+mn-ea"/>
                <a:sym typeface="+mn-lt"/>
              </a:rPr>
              <a:t>是</a:t>
            </a:r>
            <a:r>
              <a:rPr lang="en-US" altLang="zh-Hans" b="1" dirty="0">
                <a:latin typeface="仿宋" panose="02010609060101010101" pitchFamily="49" charset="-122"/>
                <a:ea typeface="仿宋" panose="02010609060101010101" pitchFamily="49" charset="-122"/>
                <a:cs typeface="+mn-ea"/>
                <a:sym typeface="+mn-lt"/>
              </a:rPr>
              <a:t>long</a:t>
            </a:r>
            <a:r>
              <a:rPr lang="zh-CN" altLang="en-US" b="1" dirty="0">
                <a:latin typeface="仿宋" panose="02010609060101010101" pitchFamily="49" charset="-122"/>
                <a:ea typeface="仿宋" panose="02010609060101010101" pitchFamily="49" charset="-122"/>
                <a:cs typeface="+mn-ea"/>
                <a:sym typeface="+mn-lt"/>
              </a:rPr>
              <a:t>类型，即使</a:t>
            </a:r>
            <a:r>
              <a:rPr lang="en-US" altLang="zh-CN" b="1" dirty="0">
                <a:latin typeface="仿宋" panose="02010609060101010101" pitchFamily="49" charset="-122"/>
                <a:ea typeface="仿宋" panose="02010609060101010101" pitchFamily="49" charset="-122"/>
                <a:cs typeface="+mn-ea"/>
                <a:sym typeface="+mn-lt"/>
              </a:rPr>
              <a:t>100</a:t>
            </a:r>
            <a:r>
              <a:rPr lang="zh-CN" altLang="en-US" b="1" dirty="0">
                <a:latin typeface="仿宋" panose="02010609060101010101" pitchFamily="49" charset="-122"/>
                <a:ea typeface="仿宋" panose="02010609060101010101" pitchFamily="49" charset="-122"/>
                <a:cs typeface="+mn-ea"/>
                <a:sym typeface="+mn-lt"/>
              </a:rPr>
              <a:t>万</a:t>
            </a:r>
            <a:r>
              <a:rPr lang="en-US" altLang="zh-Hans" b="1" dirty="0">
                <a:latin typeface="仿宋" panose="02010609060101010101" pitchFamily="49" charset="-122"/>
                <a:ea typeface="仿宋" panose="02010609060101010101" pitchFamily="49" charset="-122"/>
                <a:cs typeface="+mn-ea"/>
                <a:sym typeface="+mn-lt"/>
              </a:rPr>
              <a:t>QPS</a:t>
            </a:r>
            <a:r>
              <a:rPr lang="zh-CN" altLang="en-US" b="1" dirty="0">
                <a:latin typeface="仿宋" panose="02010609060101010101" pitchFamily="49" charset="-122"/>
                <a:ea typeface="仿宋" panose="02010609060101010101" pitchFamily="49" charset="-122"/>
                <a:cs typeface="+mn-ea"/>
                <a:sym typeface="+mn-lt"/>
              </a:rPr>
              <a:t>的处理速度，也需要</a:t>
            </a:r>
            <a:r>
              <a:rPr lang="en-US" altLang="zh-CN" b="1" dirty="0">
                <a:latin typeface="仿宋" panose="02010609060101010101" pitchFamily="49" charset="-122"/>
                <a:ea typeface="仿宋" panose="02010609060101010101" pitchFamily="49" charset="-122"/>
                <a:cs typeface="+mn-ea"/>
                <a:sym typeface="+mn-lt"/>
              </a:rPr>
              <a:t>30</a:t>
            </a:r>
            <a:r>
              <a:rPr lang="zh-CN" altLang="en-US" b="1" dirty="0">
                <a:latin typeface="仿宋" panose="02010609060101010101" pitchFamily="49" charset="-122"/>
                <a:ea typeface="仿宋" panose="02010609060101010101" pitchFamily="49" charset="-122"/>
                <a:cs typeface="+mn-ea"/>
                <a:sym typeface="+mn-lt"/>
              </a:rPr>
              <a:t>万年才能用完。</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b="1" dirty="0">
                <a:latin typeface="仿宋" panose="02010609060101010101" pitchFamily="49" charset="-122"/>
                <a:ea typeface="仿宋" panose="02010609060101010101" pitchFamily="49" charset="-122"/>
                <a:cs typeface="+mn-ea"/>
                <a:sym typeface="+mn-lt"/>
              </a:rPr>
              <a:t>无锁设计</a:t>
            </a:r>
          </a:p>
          <a:p>
            <a:r>
              <a:rPr lang="zh-CN" altLang="en-US" b="1" dirty="0">
                <a:latin typeface="仿宋" panose="02010609060101010101" pitchFamily="49" charset="-122"/>
                <a:ea typeface="仿宋" panose="02010609060101010101" pitchFamily="49" charset="-122"/>
                <a:cs typeface="+mn-ea"/>
                <a:sym typeface="+mn-lt"/>
              </a:rPr>
              <a:t>每个生产者或者消费者线程，会先申请可以操作的元素在数组中的位置，申请到之后，直接在该位置写入或者读取数据。</a:t>
            </a:r>
          </a:p>
          <a:p>
            <a:pPr marL="342900" indent="-342900">
              <a:buFont typeface="Wingdings" pitchFamily="2" charset="2"/>
              <a:buChar char="Ø"/>
            </a:pPr>
            <a:endParaRPr lang="zh-CN" altLang="en-US"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64918961"/>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的核心概念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4401205"/>
          </a:xfrm>
          <a:prstGeom prst="rect">
            <a:avLst/>
          </a:prstGeom>
          <a:noFill/>
        </p:spPr>
        <p:txBody>
          <a:bodyPr wrap="square" rtlCol="0">
            <a:spAutoFit/>
          </a:bodyPr>
          <a:lstStyle/>
          <a:p>
            <a:r>
              <a:rPr lang="zh-CN" altLang="en-US" sz="2000" b="1" dirty="0">
                <a:solidFill>
                  <a:srgbClr val="00B050"/>
                </a:solidFill>
                <a:latin typeface="仿宋" panose="02010609060101010101" pitchFamily="49" charset="-122"/>
                <a:ea typeface="仿宋" panose="02010609060101010101" pitchFamily="49" charset="-122"/>
                <a:cs typeface="+mn-ea"/>
                <a:sym typeface="+mn-lt"/>
              </a:rPr>
              <a:t>先介绍概念模型，既是领域对象，也是映射到代码实现上的核心对象。</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Ring Buffer</a:t>
            </a:r>
          </a:p>
          <a:p>
            <a:r>
              <a:rPr lang="zh-CN" altLang="en-US" sz="2000" b="1" dirty="0">
                <a:latin typeface="仿宋" panose="02010609060101010101" pitchFamily="49" charset="-122"/>
                <a:ea typeface="仿宋" panose="02010609060101010101" pitchFamily="49" charset="-122"/>
                <a:cs typeface="+mn-ea"/>
                <a:sym typeface="+mn-lt"/>
              </a:rPr>
              <a:t>如其名，环形的缓冲区。曾经 </a:t>
            </a:r>
            <a:r>
              <a:rPr lang="en-US" altLang="zh-Hans" sz="2000" b="1" dirty="0" err="1">
                <a:latin typeface="仿宋" panose="02010609060101010101" pitchFamily="49" charset="-122"/>
                <a:ea typeface="仿宋" panose="02010609060101010101" pitchFamily="49" charset="-122"/>
                <a:cs typeface="+mn-ea"/>
                <a:sym typeface="+mn-lt"/>
              </a:rPr>
              <a:t>RingBuffer</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中的最主要的对象，但从</a:t>
            </a:r>
            <a:r>
              <a:rPr lang="en-US" altLang="zh-CN" sz="2000" b="1" dirty="0">
                <a:latin typeface="仿宋" panose="02010609060101010101" pitchFamily="49" charset="-122"/>
                <a:ea typeface="仿宋" panose="02010609060101010101" pitchFamily="49" charset="-122"/>
                <a:cs typeface="+mn-ea"/>
                <a:sym typeface="+mn-lt"/>
              </a:rPr>
              <a:t>3.0</a:t>
            </a:r>
            <a:r>
              <a:rPr lang="zh-CN" altLang="en-US" sz="2000" b="1" dirty="0">
                <a:latin typeface="仿宋" panose="02010609060101010101" pitchFamily="49" charset="-122"/>
                <a:ea typeface="仿宋" panose="02010609060101010101" pitchFamily="49" charset="-122"/>
                <a:cs typeface="+mn-ea"/>
                <a:sym typeface="+mn-lt"/>
              </a:rPr>
              <a:t>版本开始，其职责被简化为仅仅负责对通过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进行交换的数据（事件）进行存储和更新。在一些更高级的应用场景中，</a:t>
            </a:r>
            <a:r>
              <a:rPr lang="en-US" altLang="zh-Hans" sz="2000" b="1" dirty="0">
                <a:latin typeface="仿宋" panose="02010609060101010101" pitchFamily="49" charset="-122"/>
                <a:ea typeface="仿宋" panose="02010609060101010101" pitchFamily="49" charset="-122"/>
                <a:cs typeface="+mn-ea"/>
                <a:sym typeface="+mn-lt"/>
              </a:rPr>
              <a:t>Ring Buffer </a:t>
            </a:r>
            <a:r>
              <a:rPr lang="zh-CN" altLang="en-US" sz="2000" b="1" dirty="0">
                <a:latin typeface="仿宋" panose="02010609060101010101" pitchFamily="49" charset="-122"/>
                <a:ea typeface="仿宋" panose="02010609060101010101" pitchFamily="49" charset="-122"/>
                <a:cs typeface="+mn-ea"/>
                <a:sym typeface="+mn-lt"/>
              </a:rPr>
              <a:t>可以由用户的自定义实现来完全替代。</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Sequence  Disruptor</a:t>
            </a:r>
          </a:p>
          <a:p>
            <a:r>
              <a:rPr lang="zh-CN" altLang="en-US" sz="2000" b="1" dirty="0">
                <a:latin typeface="仿宋" panose="02010609060101010101" pitchFamily="49" charset="-122"/>
                <a:ea typeface="仿宋" panose="02010609060101010101" pitchFamily="49" charset="-122"/>
                <a:cs typeface="+mn-ea"/>
                <a:sym typeface="+mn-lt"/>
              </a:rPr>
              <a:t>通过顺序递增的序号来编号管理通过其进行交换的数据（事件），对数据</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事件</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的处理过程总是沿着序号逐个递增处理。一个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用于跟踪标识某个特定的事件处理者</a:t>
            </a:r>
            <a:r>
              <a:rPr lang="en-US" altLang="zh-CN" sz="2000" b="1" dirty="0">
                <a:latin typeface="仿宋" panose="02010609060101010101" pitchFamily="49" charset="-122"/>
                <a:ea typeface="仿宋" panose="02010609060101010101" pitchFamily="49" charset="-122"/>
                <a:cs typeface="+mn-ea"/>
                <a:sym typeface="+mn-lt"/>
              </a:rPr>
              <a:t>( </a:t>
            </a:r>
            <a:r>
              <a:rPr lang="en-US" altLang="zh-Hans" sz="2000" b="1" dirty="0" err="1">
                <a:latin typeface="仿宋" panose="02010609060101010101" pitchFamily="49" charset="-122"/>
                <a:ea typeface="仿宋" panose="02010609060101010101" pitchFamily="49" charset="-122"/>
                <a:cs typeface="+mn-ea"/>
                <a:sym typeface="+mn-lt"/>
              </a:rPr>
              <a:t>RingBuffer</a:t>
            </a:r>
            <a:r>
              <a:rPr lang="en-US" altLang="zh-Hans"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的处理进度。虽然一个 </a:t>
            </a:r>
            <a:r>
              <a:rPr lang="en-US" altLang="zh-Hans" sz="2000" b="1" dirty="0" err="1">
                <a:latin typeface="仿宋" panose="02010609060101010101" pitchFamily="49" charset="-122"/>
                <a:ea typeface="仿宋" panose="02010609060101010101" pitchFamily="49" charset="-122"/>
                <a:cs typeface="+mn-ea"/>
                <a:sym typeface="+mn-lt"/>
              </a:rPr>
              <a:t>AtomicLong</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也可以用于标识进度，但定义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来负责该问题还有另一个目的，那就是防止不同的 </a:t>
            </a:r>
            <a:r>
              <a:rPr lang="en-US" altLang="zh-Hans"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之间的</a:t>
            </a:r>
            <a:r>
              <a:rPr lang="en-US" altLang="zh-Hans" sz="2000" b="1" dirty="0">
                <a:latin typeface="仿宋" panose="02010609060101010101" pitchFamily="49" charset="-122"/>
                <a:ea typeface="仿宋" panose="02010609060101010101" pitchFamily="49" charset="-122"/>
                <a:cs typeface="+mn-ea"/>
                <a:sym typeface="+mn-lt"/>
              </a:rPr>
              <a:t>CPU</a:t>
            </a:r>
            <a:r>
              <a:rPr lang="zh-CN" altLang="en-US" sz="2000" b="1" dirty="0">
                <a:latin typeface="仿宋" panose="02010609060101010101" pitchFamily="49" charset="-122"/>
                <a:ea typeface="仿宋" panose="02010609060101010101" pitchFamily="49" charset="-122"/>
                <a:cs typeface="+mn-ea"/>
                <a:sym typeface="+mn-lt"/>
              </a:rPr>
              <a:t>缓存伪共享</a:t>
            </a:r>
            <a:r>
              <a:rPr lang="en-US" altLang="zh-CN"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Flase</a:t>
            </a:r>
            <a:r>
              <a:rPr lang="en-US" altLang="zh-Hans" sz="2000" b="1" dirty="0">
                <a:latin typeface="仿宋" panose="02010609060101010101" pitchFamily="49" charset="-122"/>
                <a:ea typeface="仿宋" panose="02010609060101010101" pitchFamily="49" charset="-122"/>
                <a:cs typeface="+mn-ea"/>
                <a:sym typeface="+mn-lt"/>
              </a:rPr>
              <a:t> Sharing)</a:t>
            </a:r>
            <a:r>
              <a:rPr lang="zh-CN" altLang="en-US" sz="2000" b="1" dirty="0">
                <a:latin typeface="仿宋" panose="02010609060101010101" pitchFamily="49" charset="-122"/>
                <a:ea typeface="仿宋" panose="02010609060101010101" pitchFamily="49" charset="-122"/>
                <a:cs typeface="+mn-ea"/>
                <a:sym typeface="+mn-lt"/>
              </a:rPr>
              <a:t>问题。</a:t>
            </a:r>
          </a:p>
          <a:p>
            <a:r>
              <a:rPr lang="zh-CN" altLang="en-US" sz="2000" b="1" dirty="0">
                <a:latin typeface="仿宋" panose="02010609060101010101" pitchFamily="49" charset="-122"/>
                <a:ea typeface="仿宋" panose="02010609060101010101" pitchFamily="49" charset="-122"/>
                <a:cs typeface="+mn-ea"/>
                <a:sym typeface="+mn-lt"/>
              </a:rPr>
              <a:t>（注：这是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实现高性能的关键点之一，关于伪共享问题的介绍）。</a:t>
            </a:r>
          </a:p>
          <a:p>
            <a:pPr marL="342900" indent="-342900">
              <a:buFont typeface="Wingdings" pitchFamily="2" charset="2"/>
              <a:buChar char="Ø"/>
            </a:pPr>
            <a:r>
              <a:rPr lang="en-US" altLang="zh-Hans" sz="2000" b="1" dirty="0">
                <a:latin typeface="仿宋" panose="02010609060101010101" pitchFamily="49" charset="-122"/>
                <a:ea typeface="仿宋" panose="02010609060101010101" pitchFamily="49" charset="-122"/>
                <a:cs typeface="+mn-ea"/>
                <a:sym typeface="+mn-lt"/>
              </a:rPr>
              <a:t>Sequencer </a:t>
            </a:r>
          </a:p>
          <a:p>
            <a:r>
              <a:rPr lang="en-US" altLang="zh-Hans" sz="2000" b="1" dirty="0">
                <a:latin typeface="仿宋" panose="02010609060101010101" pitchFamily="49" charset="-122"/>
                <a:ea typeface="仿宋" panose="02010609060101010101" pitchFamily="49" charset="-122"/>
                <a:cs typeface="+mn-ea"/>
                <a:sym typeface="+mn-lt"/>
              </a:rPr>
              <a:t>Sequencer </a:t>
            </a:r>
            <a:r>
              <a:rPr lang="zh-CN" altLang="en-US" sz="2000" b="1" dirty="0">
                <a:latin typeface="仿宋" panose="02010609060101010101" pitchFamily="49" charset="-122"/>
                <a:ea typeface="仿宋" panose="02010609060101010101" pitchFamily="49" charset="-122"/>
                <a:cs typeface="+mn-ea"/>
                <a:sym typeface="+mn-lt"/>
              </a:rPr>
              <a:t>是 </a:t>
            </a:r>
            <a:r>
              <a:rPr lang="en-US" altLang="zh-Hans"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的真正核心。此接口有两个实现类 </a:t>
            </a:r>
            <a:r>
              <a:rPr lang="en-US" altLang="zh-Hans" sz="2000" b="1" dirty="0" err="1">
                <a:latin typeface="仿宋" panose="02010609060101010101" pitchFamily="49" charset="-122"/>
                <a:ea typeface="仿宋" panose="02010609060101010101" pitchFamily="49" charset="-122"/>
                <a:cs typeface="+mn-ea"/>
                <a:sym typeface="+mn-lt"/>
              </a:rPr>
              <a:t>SingleProducerSequencer</a:t>
            </a:r>
            <a:r>
              <a:rPr lang="zh-Hans" altLang="en-US" sz="2000" b="1" dirty="0">
                <a:latin typeface="仿宋" panose="02010609060101010101" pitchFamily="49" charset="-122"/>
                <a:ea typeface="仿宋" panose="02010609060101010101" pitchFamily="49" charset="-122"/>
                <a:cs typeface="+mn-ea"/>
                <a:sym typeface="+mn-lt"/>
              </a:rPr>
              <a:t>、</a:t>
            </a:r>
            <a:r>
              <a:rPr lang="en-US" altLang="zh-Hans" sz="2000" b="1" dirty="0" err="1">
                <a:latin typeface="仿宋" panose="02010609060101010101" pitchFamily="49" charset="-122"/>
                <a:ea typeface="仿宋" panose="02010609060101010101" pitchFamily="49" charset="-122"/>
                <a:cs typeface="+mn-ea"/>
                <a:sym typeface="+mn-lt"/>
              </a:rPr>
              <a:t>MultiProducerSequencer</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它们定义在生产者和消费者之间快速、正确地传递数据的并发算法。</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89340753"/>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的核心概念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11693276" cy="5016758"/>
          </a:xfrm>
          <a:prstGeom prst="rect">
            <a:avLst/>
          </a:prstGeom>
          <a:noFill/>
        </p:spPr>
        <p:txBody>
          <a:bodyPr wrap="square" rtlCol="0">
            <a:spAutoFit/>
          </a:bodyPr>
          <a:lstStyle/>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Sequence Barrier</a:t>
            </a:r>
          </a:p>
          <a:p>
            <a:r>
              <a:rPr lang="zh-CN" altLang="en-US" sz="2000" b="1" dirty="0">
                <a:latin typeface="仿宋" panose="02010609060101010101" pitchFamily="49" charset="-122"/>
                <a:ea typeface="仿宋" panose="02010609060101010101" pitchFamily="49" charset="-122"/>
                <a:cs typeface="+mn-ea"/>
                <a:sym typeface="+mn-lt"/>
              </a:rPr>
              <a:t>用于保持对</a:t>
            </a:r>
            <a:r>
              <a:rPr lang="en-US" altLang="zh-CN" sz="2000" b="1" dirty="0" err="1">
                <a:latin typeface="仿宋" panose="02010609060101010101" pitchFamily="49" charset="-122"/>
                <a:ea typeface="仿宋" panose="02010609060101010101" pitchFamily="49" charset="-122"/>
                <a:cs typeface="+mn-ea"/>
                <a:sym typeface="+mn-lt"/>
              </a:rPr>
              <a:t>RingBuffer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main published Sequence </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依赖的其它</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Sequence </a:t>
            </a:r>
            <a:r>
              <a:rPr lang="zh-CN" altLang="en-US" sz="2000" b="1" dirty="0">
                <a:latin typeface="仿宋" panose="02010609060101010101" pitchFamily="49" charset="-122"/>
                <a:ea typeface="仿宋" panose="02010609060101010101" pitchFamily="49" charset="-122"/>
                <a:cs typeface="+mn-ea"/>
                <a:sym typeface="+mn-lt"/>
              </a:rPr>
              <a:t>的引用。 </a:t>
            </a:r>
            <a:r>
              <a:rPr lang="en-US" altLang="zh-CN" sz="2000" b="1" dirty="0">
                <a:latin typeface="仿宋" panose="02010609060101010101" pitchFamily="49" charset="-122"/>
                <a:ea typeface="仿宋" panose="02010609060101010101" pitchFamily="49" charset="-122"/>
                <a:cs typeface="+mn-ea"/>
                <a:sym typeface="+mn-lt"/>
              </a:rPr>
              <a:t>Sequence Barrier </a:t>
            </a:r>
            <a:r>
              <a:rPr lang="zh-CN" altLang="en-US" sz="2000" b="1" dirty="0">
                <a:latin typeface="仿宋" panose="02010609060101010101" pitchFamily="49" charset="-122"/>
                <a:ea typeface="仿宋" panose="02010609060101010101" pitchFamily="49" charset="-122"/>
                <a:cs typeface="+mn-ea"/>
                <a:sym typeface="+mn-lt"/>
              </a:rPr>
              <a:t>还定义了决定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是否还有可处理的事件的逻辑。</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Wait Strategy</a:t>
            </a:r>
          </a:p>
          <a:p>
            <a:r>
              <a:rPr lang="zh-CN" altLang="en-US" sz="2000" b="1" dirty="0">
                <a:latin typeface="仿宋" panose="02010609060101010101" pitchFamily="49" charset="-122"/>
                <a:ea typeface="仿宋" panose="02010609060101010101" pitchFamily="49" charset="-122"/>
                <a:cs typeface="+mn-ea"/>
                <a:sym typeface="+mn-lt"/>
              </a:rPr>
              <a:t>定义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如何进行等待下一个事件的策略。 （注：</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定义了多种不同的策略，针对不同的场景，提供了不一样的性能表现）</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Event</a:t>
            </a:r>
          </a:p>
          <a:p>
            <a:r>
              <a:rPr lang="zh-CN" altLang="en-US" sz="2000" b="1" dirty="0">
                <a:latin typeface="仿宋" panose="02010609060101010101" pitchFamily="49" charset="-122"/>
                <a:ea typeface="仿宋" panose="02010609060101010101" pitchFamily="49" charset="-122"/>
                <a:cs typeface="+mn-ea"/>
                <a:sym typeface="+mn-lt"/>
              </a:rPr>
              <a:t>在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的语义中，生产者和消费者之间进行交换的数据被称为事件</a:t>
            </a:r>
            <a:r>
              <a:rPr lang="en-US" altLang="zh-CN" sz="2000" b="1" dirty="0">
                <a:latin typeface="仿宋" panose="02010609060101010101" pitchFamily="49" charset="-122"/>
                <a:ea typeface="仿宋" panose="02010609060101010101" pitchFamily="49" charset="-122"/>
                <a:cs typeface="+mn-ea"/>
                <a:sym typeface="+mn-lt"/>
              </a:rPr>
              <a:t>(Event)</a:t>
            </a:r>
            <a:r>
              <a:rPr lang="zh-CN" altLang="en-US" sz="2000" b="1" dirty="0">
                <a:latin typeface="仿宋" panose="02010609060101010101" pitchFamily="49" charset="-122"/>
                <a:ea typeface="仿宋" panose="02010609060101010101" pitchFamily="49" charset="-122"/>
                <a:cs typeface="+mn-ea"/>
                <a:sym typeface="+mn-lt"/>
              </a:rPr>
              <a:t>。它不是一个被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定义的特定类型，而是由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的使用者定义并指定。</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EventProcessor</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err="1">
                <a:latin typeface="仿宋" panose="02010609060101010101" pitchFamily="49" charset="-122"/>
                <a:ea typeface="仿宋" panose="02010609060101010101" pitchFamily="49" charset="-122"/>
                <a:cs typeface="+mn-ea"/>
                <a:sym typeface="+mn-lt"/>
              </a:rPr>
              <a:t>EventProcessor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持有特定消费者</a:t>
            </a:r>
            <a:r>
              <a:rPr lang="en-US" altLang="zh-CN" sz="2000" b="1" dirty="0">
                <a:latin typeface="仿宋" panose="02010609060101010101" pitchFamily="49" charset="-122"/>
                <a:ea typeface="仿宋" panose="02010609060101010101" pitchFamily="49" charset="-122"/>
                <a:cs typeface="+mn-ea"/>
                <a:sym typeface="+mn-lt"/>
              </a:rPr>
              <a:t>(Consumer)</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Sequence</a:t>
            </a:r>
            <a:r>
              <a:rPr lang="zh-CN" altLang="en-US" sz="2000" b="1" dirty="0">
                <a:latin typeface="仿宋" panose="02010609060101010101" pitchFamily="49" charset="-122"/>
                <a:ea typeface="仿宋" panose="02010609060101010101" pitchFamily="49" charset="-122"/>
                <a:cs typeface="+mn-ea"/>
                <a:sym typeface="+mn-lt"/>
              </a:rPr>
              <a:t>，并提供用于调用事件处理实现的事件循环</a:t>
            </a:r>
            <a:r>
              <a:rPr lang="en-US" altLang="zh-CN" sz="2000" b="1" dirty="0">
                <a:latin typeface="仿宋" panose="02010609060101010101" pitchFamily="49" charset="-122"/>
                <a:ea typeface="仿宋" panose="02010609060101010101" pitchFamily="49" charset="-122"/>
                <a:cs typeface="+mn-ea"/>
                <a:sym typeface="+mn-lt"/>
              </a:rPr>
              <a:t>(Event Loop)</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EventHandler</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定义的事件处理接口，由用户实现，用于处理事件，是 </a:t>
            </a:r>
            <a:r>
              <a:rPr lang="en-US" altLang="zh-CN" sz="2000" b="1" dirty="0">
                <a:latin typeface="仿宋" panose="02010609060101010101" pitchFamily="49" charset="-122"/>
                <a:ea typeface="仿宋" panose="02010609060101010101" pitchFamily="49" charset="-122"/>
                <a:cs typeface="+mn-ea"/>
                <a:sym typeface="+mn-lt"/>
              </a:rPr>
              <a:t>Consumer </a:t>
            </a:r>
            <a:r>
              <a:rPr lang="zh-CN" altLang="en-US" sz="2000" b="1" dirty="0">
                <a:latin typeface="仿宋" panose="02010609060101010101" pitchFamily="49" charset="-122"/>
                <a:ea typeface="仿宋" panose="02010609060101010101" pitchFamily="49" charset="-122"/>
                <a:cs typeface="+mn-ea"/>
                <a:sym typeface="+mn-lt"/>
              </a:rPr>
              <a:t>的真正实现。</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Producer</a:t>
            </a:r>
          </a:p>
          <a:p>
            <a:r>
              <a:rPr lang="zh-CN" altLang="en-US" sz="2000" b="1" dirty="0">
                <a:latin typeface="仿宋" panose="02010609060101010101" pitchFamily="49" charset="-122"/>
                <a:ea typeface="仿宋" panose="02010609060101010101" pitchFamily="49" charset="-122"/>
                <a:cs typeface="+mn-ea"/>
                <a:sym typeface="+mn-lt"/>
              </a:rPr>
              <a:t>即生产者，只是泛指调用 </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发布事件的用户代码，</a:t>
            </a:r>
            <a:r>
              <a:rPr lang="en-US" altLang="zh-CN" sz="2000" b="1" dirty="0">
                <a:latin typeface="仿宋" panose="02010609060101010101" pitchFamily="49" charset="-122"/>
                <a:ea typeface="仿宋" panose="02010609060101010101" pitchFamily="49" charset="-122"/>
                <a:cs typeface="+mn-ea"/>
                <a:sym typeface="+mn-lt"/>
              </a:rPr>
              <a:t>Disruptor </a:t>
            </a:r>
            <a:r>
              <a:rPr lang="zh-CN" altLang="en-US" sz="2000" b="1" dirty="0">
                <a:latin typeface="仿宋" panose="02010609060101010101" pitchFamily="49" charset="-122"/>
                <a:ea typeface="仿宋" panose="02010609060101010101" pitchFamily="49" charset="-122"/>
                <a:cs typeface="+mn-ea"/>
                <a:sym typeface="+mn-lt"/>
              </a:rPr>
              <a:t>没有定义特定接口或类型。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54459138"/>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Disruptor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设计图示</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C2A9ACAC-3302-6F42-AC10-213C18376ADF}"/>
              </a:ext>
            </a:extLst>
          </p:cNvPr>
          <p:cNvPicPr>
            <a:picLocks noChangeAspect="1"/>
          </p:cNvPicPr>
          <p:nvPr/>
        </p:nvPicPr>
        <p:blipFill>
          <a:blip r:embed="rId4"/>
          <a:stretch>
            <a:fillRect/>
          </a:stretch>
        </p:blipFill>
        <p:spPr>
          <a:xfrm>
            <a:off x="1187533" y="1025701"/>
            <a:ext cx="8555636" cy="5689604"/>
          </a:xfrm>
          <a:prstGeom prst="rect">
            <a:avLst/>
          </a:prstGeom>
        </p:spPr>
      </p:pic>
    </p:spTree>
    <p:extLst>
      <p:ext uri="{BB962C8B-B14F-4D97-AF65-F5344CB8AC3E}">
        <p14:creationId xmlns:p14="http://schemas.microsoft.com/office/powerpoint/2010/main" val="2703788367"/>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Concurrent container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826D571E-7191-2E45-92F1-3C4B32D65F24}"/>
              </a:ext>
            </a:extLst>
          </p:cNvPr>
          <p:cNvSpPr txBox="1"/>
          <p:nvPr/>
        </p:nvSpPr>
        <p:spPr>
          <a:xfrm>
            <a:off x="265176" y="1343387"/>
            <a:ext cx="11487142" cy="3046988"/>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ConcurrentHashMap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ConcurrentLinkedDeque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ConcurrentNavigableMap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ConcurrentSkipListSet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CopyOnWriteArrayList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CopyOnWriteArraySet</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5554287"/>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ConcurrentHashMap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9B277842-8C0E-9B44-9ABD-8E1C67D05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615" y="0"/>
            <a:ext cx="4193091" cy="6858000"/>
          </a:xfrm>
          <a:prstGeom prst="rect">
            <a:avLst/>
          </a:prstGeom>
        </p:spPr>
      </p:pic>
    </p:spTree>
    <p:extLst>
      <p:ext uri="{BB962C8B-B14F-4D97-AF65-F5344CB8AC3E}">
        <p14:creationId xmlns:p14="http://schemas.microsoft.com/office/powerpoint/2010/main" val="2875259924"/>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ConcurrentLinkedQueue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65C1038-EF16-7D4F-8C32-3C072D07E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79" y="106878"/>
            <a:ext cx="4193091" cy="6858000"/>
          </a:xfrm>
          <a:prstGeom prst="rect">
            <a:avLst/>
          </a:prstGeom>
        </p:spPr>
      </p:pic>
    </p:spTree>
    <p:extLst>
      <p:ext uri="{BB962C8B-B14F-4D97-AF65-F5344CB8AC3E}">
        <p14:creationId xmlns:p14="http://schemas.microsoft.com/office/powerpoint/2010/main" val="2475131144"/>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线程安全分类</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按照线程安全的“安全强度”由强至弱来排序，我们可以将</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语言中各种操作共享的数据分为以下</a:t>
            </a:r>
            <a:r>
              <a:rPr lang="en-US" altLang="zh-CN" sz="2800" b="1" dirty="0">
                <a:latin typeface="FangSong" panose="02010609060101010101" pitchFamily="49" charset="-122"/>
                <a:ea typeface="FangSong" panose="02010609060101010101" pitchFamily="49" charset="-122"/>
              </a:rPr>
              <a:t>5</a:t>
            </a:r>
            <a:r>
              <a:rPr lang="zh-CN" altLang="en-US" sz="2800" b="1" dirty="0">
                <a:latin typeface="FangSong" panose="02010609060101010101" pitchFamily="49" charset="-122"/>
                <a:ea typeface="FangSong" panose="02010609060101010101" pitchFamily="49" charset="-122"/>
              </a:rPr>
              <a:t>类：</a:t>
            </a:r>
            <a:endParaRPr lang="en-US" altLang="zh-CN" sz="2800" b="1" dirty="0">
              <a:latin typeface="FangSong" panose="02010609060101010101" pitchFamily="49" charset="-122"/>
              <a:ea typeface="FangSong" panose="02010609060101010101" pitchFamily="49" charset="-122"/>
            </a:endParaRPr>
          </a:p>
          <a:p>
            <a:endParaRPr lang="en-US" altLang="zh-CN" sz="2800" b="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不可变</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绝对线程安全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相对线程安全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线程兼容</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线程对立</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09806342"/>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ConcurrentSkipListMap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95F74EB-194A-924D-BDD0-FE4FAB3FF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874" y="0"/>
            <a:ext cx="4193091" cy="6858000"/>
          </a:xfrm>
          <a:prstGeom prst="rect">
            <a:avLst/>
          </a:prstGeom>
        </p:spPr>
      </p:pic>
    </p:spTree>
    <p:extLst>
      <p:ext uri="{BB962C8B-B14F-4D97-AF65-F5344CB8AC3E}">
        <p14:creationId xmlns:p14="http://schemas.microsoft.com/office/powerpoint/2010/main" val="716830438"/>
      </p:ext>
    </p:extLst>
  </p:cSld>
  <p:clrMapOvr>
    <a:masterClrMapping/>
  </p:clrMapOvr>
  <p:transition spd="slow">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CopyOnWriteArrayList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234C4FA-A05D-C44D-80E3-F0849B982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249" y="0"/>
            <a:ext cx="4193091" cy="6858000"/>
          </a:xfrm>
          <a:prstGeom prst="rect">
            <a:avLst/>
          </a:prstGeom>
        </p:spPr>
      </p:pic>
    </p:spTree>
    <p:extLst>
      <p:ext uri="{BB962C8B-B14F-4D97-AF65-F5344CB8AC3E}">
        <p14:creationId xmlns:p14="http://schemas.microsoft.com/office/powerpoint/2010/main" val="3812278681"/>
      </p:ext>
    </p:extLst>
  </p:cSld>
  <p:clrMapOvr>
    <a:masterClrMapping/>
  </p:clrMapOvr>
  <p:transition spd="slow">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133CD9EA-C668-0443-9DE9-50D71D377EB0}"/>
              </a:ext>
            </a:extLst>
          </p:cNvPr>
          <p:cNvPicPr>
            <a:picLocks noChangeAspect="1"/>
          </p:cNvPicPr>
          <p:nvPr/>
        </p:nvPicPr>
        <p:blipFill>
          <a:blip r:embed="rId3"/>
          <a:stretch>
            <a:fillRect/>
          </a:stretch>
        </p:blipFill>
        <p:spPr>
          <a:xfrm>
            <a:off x="906444" y="1206004"/>
            <a:ext cx="3162300" cy="4013200"/>
          </a:xfrm>
          <a:prstGeom prst="rect">
            <a:avLst/>
          </a:prstGeom>
        </p:spPr>
      </p:pic>
      <p:sp>
        <p:nvSpPr>
          <p:cNvPr id="6" name="TextBox 50">
            <a:extLst>
              <a:ext uri="{FF2B5EF4-FFF2-40B4-BE49-F238E27FC236}">
                <a16:creationId xmlns:a16="http://schemas.microsoft.com/office/drawing/2014/main" id="{E8D18891-0938-E545-B2DD-685657E4184D}"/>
              </a:ext>
            </a:extLst>
          </p:cNvPr>
          <p:cNvSpPr txBox="1"/>
          <p:nvPr/>
        </p:nvSpPr>
        <p:spPr>
          <a:xfrm>
            <a:off x="4068744" y="1642943"/>
            <a:ext cx="7881297" cy="3139321"/>
          </a:xfrm>
          <a:prstGeom prst="rect">
            <a:avLst/>
          </a:prstGeom>
          <a:noFill/>
        </p:spPr>
        <p:txBody>
          <a:bodyPr wrap="square" rtlCol="0">
            <a:spAutoFit/>
          </a:bodyPr>
          <a:lstStyle/>
          <a:p>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说他是这个世界上对</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影响力最大的个人，一点也不为过。因为两次</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历史上的大变革，他都间接或直接的扮演了举足轻重的角色。</a:t>
            </a:r>
            <a:r>
              <a:rPr lang="en-US" altLang="zh-CN" b="1" dirty="0">
                <a:latin typeface="仿宋" panose="02010609060101010101" pitchFamily="49" charset="-122"/>
                <a:ea typeface="仿宋" panose="02010609060101010101" pitchFamily="49" charset="-122"/>
                <a:cs typeface="+mn-ea"/>
                <a:sym typeface="+mn-lt"/>
              </a:rPr>
              <a:t>2004</a:t>
            </a:r>
            <a:r>
              <a:rPr lang="zh-CN" altLang="en-US" b="1" dirty="0">
                <a:latin typeface="仿宋" panose="02010609060101010101" pitchFamily="49" charset="-122"/>
                <a:ea typeface="仿宋" panose="02010609060101010101" pitchFamily="49" charset="-122"/>
                <a:cs typeface="+mn-ea"/>
                <a:sym typeface="+mn-lt"/>
              </a:rPr>
              <a:t>年所推出的</a:t>
            </a:r>
            <a:r>
              <a:rPr lang="en-US" altLang="zh-CN" b="1" dirty="0">
                <a:latin typeface="仿宋" panose="02010609060101010101" pitchFamily="49" charset="-122"/>
                <a:ea typeface="仿宋" panose="02010609060101010101" pitchFamily="49" charset="-122"/>
                <a:cs typeface="+mn-ea"/>
                <a:sym typeface="+mn-lt"/>
              </a:rPr>
              <a:t>Tiger</a:t>
            </a:r>
            <a:r>
              <a:rPr lang="zh-CN" altLang="en-US" b="1" dirty="0">
                <a:latin typeface="仿宋" panose="02010609060101010101" pitchFamily="49" charset="-122"/>
                <a:ea typeface="仿宋" panose="02010609060101010101" pitchFamily="49" charset="-122"/>
                <a:cs typeface="+mn-ea"/>
                <a:sym typeface="+mn-lt"/>
              </a:rPr>
              <a:t>。</a:t>
            </a:r>
            <a:r>
              <a:rPr lang="en-US" altLang="zh-CN" b="1" dirty="0">
                <a:latin typeface="仿宋" panose="02010609060101010101" pitchFamily="49" charset="-122"/>
                <a:ea typeface="仿宋" panose="02010609060101010101" pitchFamily="49" charset="-122"/>
                <a:cs typeface="+mn-ea"/>
                <a:sym typeface="+mn-lt"/>
              </a:rPr>
              <a:t>Tiger</a:t>
            </a:r>
            <a:r>
              <a:rPr lang="zh-CN" altLang="en-US" b="1" dirty="0">
                <a:latin typeface="仿宋" panose="02010609060101010101" pitchFamily="49" charset="-122"/>
                <a:ea typeface="仿宋" panose="02010609060101010101" pitchFamily="49" charset="-122"/>
                <a:cs typeface="+mn-ea"/>
                <a:sym typeface="+mn-lt"/>
              </a:rPr>
              <a:t>广纳了</a:t>
            </a:r>
            <a:r>
              <a:rPr lang="en-US" altLang="zh-CN" b="1" dirty="0">
                <a:latin typeface="仿宋" panose="02010609060101010101" pitchFamily="49" charset="-122"/>
                <a:ea typeface="仿宋" panose="02010609060101010101" pitchFamily="49" charset="-122"/>
                <a:cs typeface="+mn-ea"/>
                <a:sym typeface="+mn-lt"/>
              </a:rPr>
              <a:t>15</a:t>
            </a:r>
            <a:r>
              <a:rPr lang="zh-CN" altLang="en-US" b="1" dirty="0">
                <a:latin typeface="仿宋" panose="02010609060101010101" pitchFamily="49" charset="-122"/>
                <a:ea typeface="仿宋" panose="02010609060101010101" pitchFamily="49" charset="-122"/>
                <a:cs typeface="+mn-ea"/>
                <a:sym typeface="+mn-lt"/>
              </a:rPr>
              <a:t>项</a:t>
            </a:r>
            <a:r>
              <a:rPr lang="en-US" altLang="zh-CN" b="1" dirty="0">
                <a:latin typeface="仿宋" panose="02010609060101010101" pitchFamily="49" charset="-122"/>
                <a:ea typeface="仿宋" panose="02010609060101010101" pitchFamily="49" charset="-122"/>
                <a:cs typeface="+mn-ea"/>
                <a:sym typeface="+mn-lt"/>
              </a:rPr>
              <a:t>JSRs(Java Specification Requests)</a:t>
            </a:r>
            <a:r>
              <a:rPr lang="zh-CN" altLang="en-US" b="1" dirty="0">
                <a:latin typeface="仿宋" panose="02010609060101010101" pitchFamily="49" charset="-122"/>
                <a:ea typeface="仿宋" panose="02010609060101010101" pitchFamily="49" charset="-122"/>
                <a:cs typeface="+mn-ea"/>
                <a:sym typeface="+mn-lt"/>
              </a:rPr>
              <a:t>的语法及标准，其中一项便是</a:t>
            </a:r>
            <a:r>
              <a:rPr lang="en-US" altLang="zh-CN" b="1" dirty="0">
                <a:latin typeface="仿宋" panose="02010609060101010101" pitchFamily="49" charset="-122"/>
                <a:ea typeface="仿宋" panose="02010609060101010101" pitchFamily="49" charset="-122"/>
                <a:cs typeface="+mn-ea"/>
                <a:sym typeface="+mn-lt"/>
              </a:rPr>
              <a:t>JSR-166</a:t>
            </a:r>
            <a:r>
              <a:rPr lang="zh-CN" altLang="en-US" b="1" dirty="0">
                <a:latin typeface="仿宋" panose="02010609060101010101" pitchFamily="49" charset="-122"/>
                <a:ea typeface="仿宋" panose="02010609060101010101" pitchFamily="49" charset="-122"/>
                <a:cs typeface="+mn-ea"/>
                <a:sym typeface="+mn-lt"/>
              </a:rPr>
              <a:t>。</a:t>
            </a:r>
            <a:r>
              <a:rPr lang="en-US" altLang="zh-CN" b="1" dirty="0">
                <a:latin typeface="仿宋" panose="02010609060101010101" pitchFamily="49" charset="-122"/>
                <a:ea typeface="仿宋" panose="02010609060101010101" pitchFamily="49" charset="-122"/>
                <a:cs typeface="+mn-ea"/>
                <a:sym typeface="+mn-lt"/>
              </a:rPr>
              <a:t>JSR-166</a:t>
            </a:r>
            <a:r>
              <a:rPr lang="zh-CN" altLang="en-US" b="1" dirty="0">
                <a:latin typeface="仿宋" panose="02010609060101010101" pitchFamily="49" charset="-122"/>
                <a:ea typeface="仿宋" panose="02010609060101010101" pitchFamily="49" charset="-122"/>
                <a:cs typeface="+mn-ea"/>
                <a:sym typeface="+mn-lt"/>
              </a:rPr>
              <a:t>是来自于</a:t>
            </a:r>
            <a:r>
              <a:rPr lang="en-US" altLang="zh-CN" b="1" dirty="0">
                <a:latin typeface="仿宋" panose="02010609060101010101" pitchFamily="49" charset="-122"/>
                <a:ea typeface="仿宋" panose="02010609060101010101" pitchFamily="49" charset="-122"/>
                <a:cs typeface="+mn-ea"/>
                <a:sym typeface="+mn-lt"/>
              </a:rPr>
              <a:t>Doug</a:t>
            </a:r>
            <a:r>
              <a:rPr lang="zh-CN" altLang="en-US" b="1" dirty="0">
                <a:latin typeface="仿宋" panose="02010609060101010101" pitchFamily="49" charset="-122"/>
                <a:ea typeface="仿宋" panose="02010609060101010101" pitchFamily="49" charset="-122"/>
                <a:cs typeface="+mn-ea"/>
                <a:sym typeface="+mn-lt"/>
              </a:rPr>
              <a:t>编写的</a:t>
            </a:r>
            <a:r>
              <a:rPr lang="en-US" altLang="zh-CN" b="1" dirty="0" err="1">
                <a:latin typeface="仿宋" panose="02010609060101010101" pitchFamily="49" charset="-122"/>
                <a:ea typeface="仿宋" panose="02010609060101010101" pitchFamily="49" charset="-122"/>
                <a:cs typeface="+mn-ea"/>
                <a:sym typeface="+mn-lt"/>
              </a:rPr>
              <a:t>util.concurrent</a:t>
            </a:r>
            <a:r>
              <a:rPr lang="zh-CN" altLang="en-US" b="1" dirty="0">
                <a:latin typeface="仿宋" panose="02010609060101010101" pitchFamily="49" charset="-122"/>
                <a:ea typeface="仿宋" panose="02010609060101010101" pitchFamily="49" charset="-122"/>
                <a:cs typeface="+mn-ea"/>
                <a:sym typeface="+mn-lt"/>
              </a:rPr>
              <a:t>包。</a:t>
            </a:r>
          </a:p>
          <a:p>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值得一提的是</a:t>
            </a:r>
            <a:r>
              <a:rPr lang="en-US" altLang="zh-CN" b="1" dirty="0">
                <a:latin typeface="仿宋" panose="02010609060101010101" pitchFamily="49" charset="-122"/>
                <a:ea typeface="仿宋" panose="02010609060101010101" pitchFamily="49" charset="-122"/>
                <a:cs typeface="+mn-ea"/>
                <a:sym typeface="+mn-lt"/>
              </a:rPr>
              <a:t>: Doug Lea</a:t>
            </a:r>
            <a:r>
              <a:rPr lang="zh-CN" altLang="en-US" b="1" dirty="0">
                <a:latin typeface="仿宋" panose="02010609060101010101" pitchFamily="49" charset="-122"/>
                <a:ea typeface="仿宋" panose="02010609060101010101" pitchFamily="49" charset="-122"/>
                <a:cs typeface="+mn-ea"/>
                <a:sym typeface="+mn-lt"/>
              </a:rPr>
              <a:t>也是</a:t>
            </a:r>
            <a:r>
              <a:rPr lang="en-US" altLang="zh-CN" b="1" dirty="0">
                <a:latin typeface="仿宋" panose="02010609060101010101" pitchFamily="49" charset="-122"/>
                <a:ea typeface="仿宋" panose="02010609060101010101" pitchFamily="49" charset="-122"/>
                <a:cs typeface="+mn-ea"/>
                <a:sym typeface="+mn-lt"/>
              </a:rPr>
              <a:t>JCP (Java</a:t>
            </a:r>
            <a:r>
              <a:rPr lang="zh-CN" altLang="en-US" b="1" dirty="0">
                <a:latin typeface="仿宋" panose="02010609060101010101" pitchFamily="49" charset="-122"/>
                <a:ea typeface="仿宋" panose="02010609060101010101" pitchFamily="49" charset="-122"/>
                <a:cs typeface="+mn-ea"/>
                <a:sym typeface="+mn-lt"/>
              </a:rPr>
              <a:t>社区项目</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中的一员。</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Doug</a:t>
            </a:r>
            <a:r>
              <a:rPr lang="zh-CN" altLang="en-US" b="1" dirty="0">
                <a:latin typeface="仿宋" panose="02010609060101010101" pitchFamily="49" charset="-122"/>
                <a:ea typeface="仿宋" panose="02010609060101010101" pitchFamily="49" charset="-122"/>
                <a:cs typeface="+mn-ea"/>
                <a:sym typeface="+mn-lt"/>
              </a:rPr>
              <a:t>是一个无私的人，他深知分享知识和分享苹果是不一样的，苹果会越分越少，而自己的知识并不会因为给了别人就减少了，知识的分享更能激荡出不一样的火花。</a:t>
            </a:r>
            <a:r>
              <a:rPr lang="en-US" altLang="zh-CN" b="1" dirty="0">
                <a:latin typeface="仿宋" panose="02010609060101010101" pitchFamily="49" charset="-122"/>
                <a:ea typeface="仿宋" panose="02010609060101010101" pitchFamily="49" charset="-122"/>
                <a:cs typeface="+mn-ea"/>
                <a:sym typeface="+mn-lt"/>
              </a:rPr>
              <a:t>《Effective JAVA》</a:t>
            </a:r>
            <a:r>
              <a:rPr lang="zh-CN" altLang="en-US" b="1" dirty="0">
                <a:latin typeface="仿宋" panose="02010609060101010101" pitchFamily="49" charset="-122"/>
                <a:ea typeface="仿宋" panose="02010609060101010101" pitchFamily="49" charset="-122"/>
                <a:cs typeface="+mn-ea"/>
                <a:sym typeface="+mn-lt"/>
              </a:rPr>
              <a:t>这本</a:t>
            </a:r>
            <a:r>
              <a:rPr lang="en-US" altLang="zh-CN" b="1" dirty="0">
                <a:latin typeface="仿宋" panose="02010609060101010101" pitchFamily="49" charset="-122"/>
                <a:ea typeface="仿宋" panose="02010609060101010101" pitchFamily="49" charset="-122"/>
                <a:cs typeface="+mn-ea"/>
                <a:sym typeface="+mn-lt"/>
              </a:rPr>
              <a:t>Java</a:t>
            </a:r>
            <a:r>
              <a:rPr lang="zh-CN" altLang="en-US" b="1" dirty="0">
                <a:latin typeface="仿宋" panose="02010609060101010101" pitchFamily="49" charset="-122"/>
                <a:ea typeface="仿宋" panose="02010609060101010101" pitchFamily="49" charset="-122"/>
                <a:cs typeface="+mn-ea"/>
                <a:sym typeface="+mn-lt"/>
              </a:rPr>
              <a:t>经典之作的作者</a:t>
            </a:r>
            <a:r>
              <a:rPr lang="en-US" altLang="zh-CN" b="1" dirty="0">
                <a:latin typeface="仿宋" panose="02010609060101010101" pitchFamily="49" charset="-122"/>
                <a:ea typeface="仿宋" panose="02010609060101010101" pitchFamily="49" charset="-122"/>
                <a:cs typeface="+mn-ea"/>
                <a:sym typeface="+mn-lt"/>
              </a:rPr>
              <a:t>Joshua Bloch</a:t>
            </a:r>
            <a:r>
              <a:rPr lang="zh-CN" altLang="en-US" b="1" dirty="0">
                <a:latin typeface="仿宋" panose="02010609060101010101" pitchFamily="49" charset="-122"/>
                <a:ea typeface="仿宋" panose="02010609060101010101" pitchFamily="49" charset="-122"/>
                <a:cs typeface="+mn-ea"/>
                <a:sym typeface="+mn-lt"/>
              </a:rPr>
              <a:t>便在书中特别感谢</a:t>
            </a:r>
            <a:r>
              <a:rPr lang="en-US" altLang="zh-CN" b="1" dirty="0">
                <a:latin typeface="仿宋" panose="02010609060101010101" pitchFamily="49" charset="-122"/>
                <a:ea typeface="仿宋" panose="02010609060101010101" pitchFamily="49" charset="-122"/>
                <a:cs typeface="+mn-ea"/>
                <a:sym typeface="+mn-lt"/>
              </a:rPr>
              <a:t>Doug Lea</a:t>
            </a:r>
            <a:r>
              <a:rPr lang="zh-CN" altLang="en-US" b="1" dirty="0">
                <a:latin typeface="仿宋" panose="02010609060101010101" pitchFamily="49" charset="-122"/>
                <a:ea typeface="仿宋" panose="02010609060101010101" pitchFamily="49" charset="-122"/>
                <a:cs typeface="+mn-ea"/>
                <a:sym typeface="+mn-lt"/>
              </a:rPr>
              <a:t>是此书中许多构想的共鸣板，感谢</a:t>
            </a:r>
            <a:r>
              <a:rPr lang="en-US" altLang="zh-CN" b="1" dirty="0">
                <a:latin typeface="仿宋" panose="02010609060101010101" pitchFamily="49" charset="-122"/>
                <a:ea typeface="仿宋" panose="02010609060101010101" pitchFamily="49" charset="-122"/>
                <a:cs typeface="+mn-ea"/>
                <a:sym typeface="+mn-lt"/>
              </a:rPr>
              <a:t>Doug Lea</a:t>
            </a:r>
            <a:r>
              <a:rPr lang="zh-CN" altLang="en-US" b="1" dirty="0">
                <a:latin typeface="仿宋" panose="02010609060101010101" pitchFamily="49" charset="-122"/>
                <a:ea typeface="仿宋" panose="02010609060101010101" pitchFamily="49" charset="-122"/>
                <a:cs typeface="+mn-ea"/>
                <a:sym typeface="+mn-lt"/>
              </a:rPr>
              <a:t>大方分享丰富而又宝贵的知识。</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23830000"/>
      </p:ext>
    </p:extLst>
  </p:cSld>
  <p:clrMapOvr>
    <a:masterClrMapping/>
  </p:clrMapOvr>
  <p:transition spd="slow">
    <p:wipe/>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C3CFBF0-51B4-9642-A85E-A706751FBE47}"/>
              </a:ext>
            </a:extLst>
          </p:cNvPr>
          <p:cNvPicPr>
            <a:picLocks noChangeAspect="1"/>
          </p:cNvPicPr>
          <p:nvPr/>
        </p:nvPicPr>
        <p:blipFill>
          <a:blip r:embed="rId2"/>
          <a:stretch>
            <a:fillRect/>
          </a:stretch>
        </p:blipFill>
        <p:spPr>
          <a:xfrm>
            <a:off x="265176" y="1852553"/>
            <a:ext cx="2726349" cy="3497283"/>
          </a:xfrm>
          <a:prstGeom prst="rect">
            <a:avLst/>
          </a:prstGeom>
        </p:spPr>
      </p:pic>
      <p:pic>
        <p:nvPicPr>
          <p:cNvPr id="6" name="图片 5">
            <a:extLst>
              <a:ext uri="{FF2B5EF4-FFF2-40B4-BE49-F238E27FC236}">
                <a16:creationId xmlns:a16="http://schemas.microsoft.com/office/drawing/2014/main" id="{2CE3D130-A84D-8248-B9CC-D33E4499542B}"/>
              </a:ext>
            </a:extLst>
          </p:cNvPr>
          <p:cNvPicPr>
            <a:picLocks noChangeAspect="1"/>
          </p:cNvPicPr>
          <p:nvPr/>
        </p:nvPicPr>
        <p:blipFill>
          <a:blip r:embed="rId3"/>
          <a:stretch>
            <a:fillRect/>
          </a:stretch>
        </p:blipFill>
        <p:spPr>
          <a:xfrm>
            <a:off x="6339233" y="1852552"/>
            <a:ext cx="2646592" cy="3497283"/>
          </a:xfrm>
          <a:prstGeom prst="rect">
            <a:avLst/>
          </a:prstGeom>
        </p:spPr>
      </p:pic>
      <p:pic>
        <p:nvPicPr>
          <p:cNvPr id="7" name="图片 6">
            <a:extLst>
              <a:ext uri="{FF2B5EF4-FFF2-40B4-BE49-F238E27FC236}">
                <a16:creationId xmlns:a16="http://schemas.microsoft.com/office/drawing/2014/main" id="{C271520E-339D-AE43-B738-F8DB0AE818AB}"/>
              </a:ext>
            </a:extLst>
          </p:cNvPr>
          <p:cNvPicPr>
            <a:picLocks noChangeAspect="1"/>
          </p:cNvPicPr>
          <p:nvPr/>
        </p:nvPicPr>
        <p:blipFill>
          <a:blip r:embed="rId4"/>
          <a:stretch>
            <a:fillRect/>
          </a:stretch>
        </p:blipFill>
        <p:spPr>
          <a:xfrm>
            <a:off x="9311121" y="1852552"/>
            <a:ext cx="2792839" cy="3497283"/>
          </a:xfrm>
          <a:prstGeom prst="rect">
            <a:avLst/>
          </a:prstGeom>
        </p:spPr>
      </p:pic>
      <p:pic>
        <p:nvPicPr>
          <p:cNvPr id="8" name="图片 7">
            <a:extLst>
              <a:ext uri="{FF2B5EF4-FFF2-40B4-BE49-F238E27FC236}">
                <a16:creationId xmlns:a16="http://schemas.microsoft.com/office/drawing/2014/main" id="{7AC9CB26-8E68-A242-ADC1-DB37601970D9}"/>
              </a:ext>
            </a:extLst>
          </p:cNvPr>
          <p:cNvPicPr>
            <a:picLocks noChangeAspect="1"/>
          </p:cNvPicPr>
          <p:nvPr/>
        </p:nvPicPr>
        <p:blipFill>
          <a:blip r:embed="rId5"/>
          <a:stretch>
            <a:fillRect/>
          </a:stretch>
        </p:blipFill>
        <p:spPr>
          <a:xfrm>
            <a:off x="3316821" y="1852552"/>
            <a:ext cx="2697116" cy="3497283"/>
          </a:xfrm>
          <a:prstGeom prst="rect">
            <a:avLst/>
          </a:prstGeom>
        </p:spPr>
      </p:pic>
      <p:sp>
        <p:nvSpPr>
          <p:cNvPr id="9" name="文本框 8">
            <a:extLst>
              <a:ext uri="{FF2B5EF4-FFF2-40B4-BE49-F238E27FC236}">
                <a16:creationId xmlns:a16="http://schemas.microsoft.com/office/drawing/2014/main" id="{820168B4-487E-2940-B49C-3DB5395F8C0A}"/>
              </a:ext>
            </a:extLst>
          </p:cNvPr>
          <p:cNvSpPr txBox="1"/>
          <p:nvPr/>
        </p:nvSpPr>
        <p:spPr>
          <a:xfrm>
            <a:off x="7932717" y="5771408"/>
            <a:ext cx="184731" cy="36933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E16EA39C-BE31-ED4B-955C-4B8F4E74CA7C}"/>
              </a:ext>
            </a:extLst>
          </p:cNvPr>
          <p:cNvPicPr>
            <a:picLocks noChangeAspect="1"/>
          </p:cNvPicPr>
          <p:nvPr/>
        </p:nvPicPr>
        <p:blipFill>
          <a:blip r:embed="rId6"/>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53F5E1C-EE0C-6A48-9A80-E49924AB4DFD}"/>
              </a:ext>
            </a:extLst>
          </p:cNvPr>
          <p:cNvPicPr>
            <a:picLocks noChangeAspect="1"/>
          </p:cNvPicPr>
          <p:nvPr/>
        </p:nvPicPr>
        <p:blipFill>
          <a:blip r:embed="rId2"/>
          <a:stretch>
            <a:fillRect/>
          </a:stretch>
        </p:blipFill>
        <p:spPr>
          <a:xfrm>
            <a:off x="775136" y="1757546"/>
            <a:ext cx="2585234" cy="3497283"/>
          </a:xfrm>
          <a:prstGeom prst="rect">
            <a:avLst/>
          </a:prstGeom>
        </p:spPr>
      </p:pic>
      <p:pic>
        <p:nvPicPr>
          <p:cNvPr id="3" name="图片 2">
            <a:extLst>
              <a:ext uri="{FF2B5EF4-FFF2-40B4-BE49-F238E27FC236}">
                <a16:creationId xmlns:a16="http://schemas.microsoft.com/office/drawing/2014/main" id="{0467E9B3-A6D6-5E4E-9FAC-1F9B3A5655E8}"/>
              </a:ext>
            </a:extLst>
          </p:cNvPr>
          <p:cNvPicPr>
            <a:picLocks noChangeAspect="1"/>
          </p:cNvPicPr>
          <p:nvPr/>
        </p:nvPicPr>
        <p:blipFill>
          <a:blip r:embed="rId3"/>
          <a:stretch>
            <a:fillRect/>
          </a:stretch>
        </p:blipFill>
        <p:spPr>
          <a:xfrm>
            <a:off x="3719217" y="1757546"/>
            <a:ext cx="2555958" cy="3497283"/>
          </a:xfrm>
          <a:prstGeom prst="rect">
            <a:avLst/>
          </a:prstGeom>
        </p:spPr>
      </p:pic>
      <p:pic>
        <p:nvPicPr>
          <p:cNvPr id="11" name="图片 10">
            <a:extLst>
              <a:ext uri="{FF2B5EF4-FFF2-40B4-BE49-F238E27FC236}">
                <a16:creationId xmlns:a16="http://schemas.microsoft.com/office/drawing/2014/main" id="{95E26D31-9606-5547-A474-EE9242084481}"/>
              </a:ext>
            </a:extLst>
          </p:cNvPr>
          <p:cNvPicPr>
            <a:picLocks noChangeAspect="1"/>
          </p:cNvPicPr>
          <p:nvPr/>
        </p:nvPicPr>
        <p:blipFill>
          <a:blip r:embed="rId4"/>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228301194"/>
      </p:ext>
    </p:extLst>
  </p:cSld>
  <p:clrMapOvr>
    <a:masterClrMapping/>
  </p:clrMapOvr>
  <p:transition spd="slow">
    <p:wip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8732</TotalTime>
  <Words>28232</Words>
  <Application>Microsoft Macintosh PowerPoint</Application>
  <PresentationFormat>宽屏</PresentationFormat>
  <Paragraphs>1337</Paragraphs>
  <Slides>96</Slides>
  <Notes>13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96</vt:i4>
      </vt:variant>
    </vt:vector>
  </HeadingPairs>
  <TitlesOfParts>
    <vt:vector size="104" baseType="lpstr">
      <vt:lpstr>仿宋</vt:lpstr>
      <vt:lpstr>宋体</vt:lpstr>
      <vt:lpstr>FangSong</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1202</cp:revision>
  <dcterms:created xsi:type="dcterms:W3CDTF">2018-01-27T02:13:00Z</dcterms:created>
  <dcterms:modified xsi:type="dcterms:W3CDTF">2018-11-05T01:48:51Z</dcterms:modified>
</cp:coreProperties>
</file>